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375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361" r:id="rId13"/>
    <p:sldId id="264" r:id="rId14"/>
    <p:sldId id="362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374" r:id="rId31"/>
    <p:sldId id="281" r:id="rId32"/>
    <p:sldId id="282" r:id="rId33"/>
    <p:sldId id="283" r:id="rId34"/>
    <p:sldId id="36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364" r:id="rId47"/>
    <p:sldId id="365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9" r:id="rId62"/>
    <p:sldId id="310" r:id="rId63"/>
    <p:sldId id="311" r:id="rId64"/>
    <p:sldId id="312" r:id="rId65"/>
    <p:sldId id="366" r:id="rId66"/>
    <p:sldId id="313" r:id="rId67"/>
    <p:sldId id="367" r:id="rId68"/>
    <p:sldId id="314" r:id="rId69"/>
    <p:sldId id="315" r:id="rId70"/>
    <p:sldId id="316" r:id="rId71"/>
    <p:sldId id="317" r:id="rId72"/>
    <p:sldId id="318" r:id="rId73"/>
    <p:sldId id="368" r:id="rId74"/>
    <p:sldId id="319" r:id="rId75"/>
    <p:sldId id="320" r:id="rId76"/>
    <p:sldId id="321" r:id="rId77"/>
    <p:sldId id="322" r:id="rId78"/>
    <p:sldId id="323" r:id="rId79"/>
    <p:sldId id="324" r:id="rId80"/>
    <p:sldId id="325" r:id="rId81"/>
    <p:sldId id="327" r:id="rId82"/>
    <p:sldId id="328" r:id="rId83"/>
    <p:sldId id="369" r:id="rId84"/>
    <p:sldId id="329" r:id="rId85"/>
    <p:sldId id="330" r:id="rId86"/>
    <p:sldId id="331" r:id="rId87"/>
    <p:sldId id="332" r:id="rId88"/>
    <p:sldId id="333" r:id="rId89"/>
    <p:sldId id="334" r:id="rId90"/>
    <p:sldId id="335" r:id="rId91"/>
    <p:sldId id="336" r:id="rId92"/>
    <p:sldId id="337" r:id="rId93"/>
    <p:sldId id="338" r:id="rId94"/>
    <p:sldId id="339" r:id="rId95"/>
    <p:sldId id="340" r:id="rId96"/>
    <p:sldId id="341" r:id="rId97"/>
    <p:sldId id="342" r:id="rId98"/>
    <p:sldId id="343" r:id="rId99"/>
    <p:sldId id="344" r:id="rId100"/>
    <p:sldId id="345" r:id="rId101"/>
    <p:sldId id="346" r:id="rId102"/>
    <p:sldId id="347" r:id="rId103"/>
    <p:sldId id="348" r:id="rId104"/>
    <p:sldId id="349" r:id="rId105"/>
    <p:sldId id="350" r:id="rId106"/>
    <p:sldId id="351" r:id="rId107"/>
    <p:sldId id="352" r:id="rId108"/>
    <p:sldId id="353" r:id="rId109"/>
    <p:sldId id="354" r:id="rId110"/>
    <p:sldId id="370" r:id="rId111"/>
    <p:sldId id="371" r:id="rId112"/>
    <p:sldId id="372" r:id="rId113"/>
    <p:sldId id="355" r:id="rId114"/>
    <p:sldId id="356" r:id="rId115"/>
    <p:sldId id="357" r:id="rId116"/>
    <p:sldId id="358" r:id="rId117"/>
    <p:sldId id="359" r:id="rId118"/>
    <p:sldId id="373" r:id="rId1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2" Type="http://schemas.openxmlformats.org/officeDocument/2006/relationships/tableStyles" Target="tableStyles.xml"/><Relationship Id="rId121" Type="http://schemas.openxmlformats.org/officeDocument/2006/relationships/viewProps" Target="viewProps.xml"/><Relationship Id="rId120" Type="http://schemas.openxmlformats.org/officeDocument/2006/relationships/presProps" Target="presProps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6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31"/>
            <a:ext cx="12188952" cy="6857738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选择性必修</a:t>
            </a:r>
            <a:r>
              <a:rPr lang="en-US" altLang="zh-CN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 </a:t>
            </a:r>
            <a:r>
              <a:rPr lang="zh-CN" altLang="en-US" sz="3200" dirty="0">
                <a:solidFill>
                  <a:srgbClr val="00ADA3"/>
                </a:solidFill>
                <a:latin typeface="方正粗等线简体" panose="02000000000000000000" charset="-122"/>
                <a:ea typeface="方正粗等线简体" panose="02000000000000000000" charset="-122"/>
                <a:cs typeface="方正粗等线简体" panose="02000000000000000000" charset="-122"/>
              </a:rPr>
              <a:t>中册</a:t>
            </a:r>
            <a:endParaRPr lang="zh-CN" altLang="en-US" sz="3200" dirty="0">
              <a:solidFill>
                <a:srgbClr val="00ADA3"/>
              </a:solidFill>
              <a:latin typeface="方正粗等线简体" panose="02000000000000000000" charset="-122"/>
              <a:ea typeface="方正粗等线简体" panose="02000000000000000000" charset="-122"/>
              <a:cs typeface="方正粗等线简体" panose="0200000000000000000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e11dec4e3858257340b3db#tid=67ea62b5c650320008bd22f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2026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4846320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选择性必修中册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slide" Target="slide99.xml"/><Relationship Id="rId3" Type="http://schemas.openxmlformats.org/officeDocument/2006/relationships/slide" Target="slide49.xml"/><Relationship Id="rId2" Type="http://schemas.openxmlformats.org/officeDocument/2006/relationships/image" Target="../media/image10.jpeg"/><Relationship Id="rId1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3b8a5f4a?pid=deb6d2247&amp;color=0,0,0&amp;vtp=1&amp;bt=1&amp;bbb=1"/>
          <p:cNvSpPr/>
          <p:nvPr/>
        </p:nvSpPr>
        <p:spPr>
          <a:xfrm>
            <a:off x="612648" y="466344"/>
            <a:ext cx="10963656" cy="7315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二、写作背景</a:t>
            </a:r>
            <a:endParaRPr lang="en-US" altLang="zh-CN" sz="3200" dirty="0"/>
          </a:p>
        </p:txBody>
      </p:sp>
      <p:sp>
        <p:nvSpPr>
          <p:cNvPr id="3" name="P_5_BD#f4bcba176?pid=53b8a5f4a&amp;color=0,0,0&amp;vtp=1&amp;bbb=1&amp;hb=1"/>
          <p:cNvSpPr/>
          <p:nvPr/>
        </p:nvSpPr>
        <p:spPr>
          <a:xfrm>
            <a:off x="612648" y="117445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本文是《史记·屈原贾生列传》中关于屈原的部分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，选入教材时略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作删节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。屈原其人其事，先秦史籍均未载；贾谊的《吊屈原赋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》大概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是目前所见第一篇与屈原有关的文章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。至司马迁撰《史记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》方为屈原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专门作传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，概述其生平事迹。屈原是战国时期的人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，贾谊是西汉初期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，司马迁为什么要把这两个人编在一起呢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?这是因为他们的遭遇非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常相似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。屈原有才干，有远见，对楚国忠心耿耿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，却一再被楚怀王疏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，又被顷襄王流放，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最终怀石自沉汨罗江而死。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283_1#dabd7c58f?htil=2&amp;pid=f6f3d575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7152" y="486288"/>
            <a:ext cx="2340864" cy="433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M_4_BD.283_2#dabd7c58f?htil=2&amp;pid=f6f3d5758&amp;color=0,0,0&amp;vtp=1&amp;bt=1&amp;bbb=1&amp;hb=1"/>
          <p:cNvSpPr/>
          <p:nvPr/>
        </p:nvSpPr>
        <p:spPr>
          <a:xfrm>
            <a:off x="612648" y="468000"/>
            <a:ext cx="849477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品味下面这幅徐悲鸿在1938年创作的《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屈原与渔父》。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按要求回答问题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5_BD.284_1#5418d8b7b?htil=2&amp;sp=1&amp;pid=dabd7c58f&amp;color=0,0,0&amp;vtp=1&amp;bbb=1"/>
          <p:cNvSpPr/>
          <p:nvPr/>
        </p:nvSpPr>
        <p:spPr>
          <a:xfrm>
            <a:off x="612648" y="1806654"/>
            <a:ext cx="849477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描绘画中屈原的样貌。（2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endParaRPr lang="en-US" altLang="zh-CN" sz="2800" dirty="0"/>
          </a:p>
        </p:txBody>
      </p:sp>
      <p:sp>
        <p:nvSpPr>
          <p:cNvPr id="5" name="QB_5_AN.285_1#5418d8b7b.blank?pid=dabd7c58f&amp;color=0,0,0&amp;vpa=201&amp;vtp=1&amp;bbb=1"/>
          <p:cNvSpPr/>
          <p:nvPr/>
        </p:nvSpPr>
        <p:spPr>
          <a:xfrm>
            <a:off x="1511967" y="2423874"/>
            <a:ext cx="50800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面容憔悴，模样枯瘦。（2分）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6_1#ee7684697?sp=1&amp;pid=dabd7c58f&amp;color=0,0,0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请为这幅画写两句总结性文字，在下面横线处各填一个成语。（2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；渔父选择（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287_1#ee7684697.blank?pid=dabd7c58f&amp;color=0,0,0&amp;vpa=202&amp;vtp=1&amp;bbb=1"/>
          <p:cNvSpPr/>
          <p:nvPr/>
        </p:nvSpPr>
        <p:spPr>
          <a:xfrm>
            <a:off x="2934367" y="10852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（示例）坚贞不屈</a:t>
            </a:r>
            <a:endParaRPr lang="en-US" altLang="zh-CN" sz="2800" dirty="0"/>
          </a:p>
        </p:txBody>
      </p:sp>
      <p:sp>
        <p:nvSpPr>
          <p:cNvPr id="4" name="QB_5_AN.288_1#ee7684697.blank?pid=dabd7c58f&amp;color=0,0,0&amp;vpa=203&amp;vtp=1&amp;bbb=1&amp;hb=1"/>
          <p:cNvSpPr/>
          <p:nvPr/>
        </p:nvSpPr>
        <p:spPr>
          <a:xfrm>
            <a:off x="612648" y="10852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随波逐流（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每空1分）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1_1#4dbd0fc3c?sp=1&amp;pid=dabd7c58f&amp;color=0,0,0&amp;vtp=1&amp;bt=1&amp;bbb=1&amp;hb=1&amp;hltap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有人对这幅画表示不理解，认为《屈原列传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》中关于屈原与渔父的对话</a:t>
            </a:r>
            <a:endParaRPr lang="en-US" altLang="zh-CN" sz="2800" b="0" i="0" spc="-1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是不真实的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，是化用了屈原的《渔父》。请对此谈谈你的看法。（4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1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2_1#4dbd0fc3c?sp=1&amp;pid=dabd7c58f&amp;color=0,0,0&amp;vtp=1&amp;bt=1&amp;bbb=1&amp;hb=1&amp;hla=1"/>
          <p:cNvSpPr/>
          <p:nvPr/>
        </p:nvSpPr>
        <p:spPr>
          <a:xfrm>
            <a:off x="612648" y="1701297"/>
            <a:ext cx="10963656" cy="444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示例）《屈原列传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》在尊重史实的基础上合理地运用了艺术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的想象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。真实是有不同维度的，其基本层面是“事实的真实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”，即确实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，有明确的依据；更高层面则为“想象的真实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”，也许没有明确的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，但通过历史学家的严密推导，是能够成立的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。屈原与渔父的对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话就是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“想象的真实”，它表现了屈原“穷”之境况，而这与《离骚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表现的内在精神是一致的，彰显了司马迁作为史学家的史学观念和史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学担当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，展现了艺术的真实。（表明看法1分，说明理由3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66bdb84d?pid=f6f3d5758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读写结合</a:t>
            </a:r>
            <a:endParaRPr lang="en-US" altLang="zh-CN" sz="3200" dirty="0"/>
          </a:p>
        </p:txBody>
      </p:sp>
      <p:sp>
        <p:nvSpPr>
          <p:cNvPr id="3" name="C_5_BD#d4cc2cbe2?pid=466bdb84d&amp;color=0,173,163&amp;vtp=1&amp;bbb=1"/>
          <p:cNvSpPr/>
          <p:nvPr/>
        </p:nvSpPr>
        <p:spPr>
          <a:xfrm>
            <a:off x="612648" y="95402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一、课内积累</a:t>
            </a:r>
            <a:endParaRPr lang="en-US" altLang="zh-CN" sz="3000" dirty="0"/>
          </a:p>
        </p:txBody>
      </p:sp>
      <p:sp>
        <p:nvSpPr>
          <p:cNvPr id="4" name="P_6#96c54679a?sp=1&amp;pid=d4cc2cbe2&amp;color=0,0,0&amp;vtp=1&amp;bbb=1&amp;hb=1"/>
          <p:cNvSpPr/>
          <p:nvPr/>
        </p:nvSpPr>
        <p:spPr>
          <a:xfrm>
            <a:off x="612648" y="1614503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热爱楚国的屈原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屈原一生正道直行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竭尽自己的忠诚和智慧来辅佐君主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虽然流放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在外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但是仍然眷恋着楚国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挂念着怀王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对返回朝廷念念不忘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他认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为国君总有一天会醒悟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世俗总有一天会改变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屈原心系君主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想要振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兴国家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改变楚国的形势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他在一篇作品中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再三表达这种意愿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093fe23?pid=d4cc2cbe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运用角度</a:t>
            </a:r>
            <a:endParaRPr lang="en-US" altLang="zh-CN" sz="3000" dirty="0"/>
          </a:p>
        </p:txBody>
      </p:sp>
      <p:sp>
        <p:nvSpPr>
          <p:cNvPr id="3" name="P_7_BD#18848c48e?pid=6a093fe23&amp;color=0,0,0&amp;vtp=1&amp;bbb=1"/>
          <p:cNvSpPr/>
          <p:nvPr/>
        </p:nvSpPr>
        <p:spPr>
          <a:xfrm>
            <a:off x="612648" y="1130379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爱国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执着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信念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忧与乐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41b71fa?pid=d4cc2cbe2&amp;color=0,0,0&amp;vtp=1&amp;bt=1&amp;bbb=1"/>
          <p:cNvSpPr/>
          <p:nvPr/>
        </p:nvSpPr>
        <p:spPr>
          <a:xfrm>
            <a:off x="612648" y="466345"/>
            <a:ext cx="10963656" cy="6675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素材运用</a:t>
            </a:r>
            <a:endParaRPr lang="en-US" altLang="zh-CN" sz="3000" dirty="0"/>
          </a:p>
        </p:txBody>
      </p:sp>
      <p:sp>
        <p:nvSpPr>
          <p:cNvPr id="3" name="P_7_BD#e3376c9e3?pid=4e41b71fa&amp;color=0,0,0&amp;vtp=1&amp;bbb=1&amp;hb=1"/>
          <p:cNvSpPr/>
          <p:nvPr/>
        </p:nvSpPr>
        <p:spPr>
          <a:xfrm>
            <a:off x="612648" y="1126444"/>
            <a:ext cx="10963656" cy="508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爱国主义精神和爱国主义信念不是某一个特定时代的产物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而是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无论任何时代都应该大力弘扬的时代精神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坚决不能随着某一个时代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的结束而结束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青年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永远是一个国家的未来和希望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青年对自己祖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国的关注程度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将决定着这个国家的前途和命运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作为中国青年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何去谱写那绵延不绝的中华篇章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去为那迎风飘扬的五星红旗增添一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抹绚丽的色彩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是值得每个青年思考的问题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在社会主义现代化建设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的时代大背景下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在社会主义经济建设取得辉煌成就的滚滚热潮中</a:t>
            </a: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u="dotted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u="dotted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全民族的爱国主义精神和爱国主义信念更应该与时俱进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继往开来</a:t>
            </a:r>
            <a:r>
              <a:rPr lang="en-US" altLang="zh-CN" sz="2800" b="0" i="0" u="dotted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423f871?pid=466bdb84d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二、课外拓展</a:t>
            </a:r>
            <a:endParaRPr lang="en-US" altLang="zh-CN" sz="3000" dirty="0"/>
          </a:p>
        </p:txBody>
      </p:sp>
      <p:pic>
        <p:nvPicPr>
          <p:cNvPr id="3" name="P_6_BD#a54823f1a?pid=70423f87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5843" y="133985"/>
            <a:ext cx="576072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6_BD#a54823f1a?pid=70423f87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4590" y="1935480"/>
            <a:ext cx="4983480" cy="480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4823f1a?pid=70423f87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468000"/>
            <a:ext cx="6263640" cy="450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4823f1a?pid=70423f87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6120" y="468000"/>
            <a:ext cx="5696712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4823f1a?pid=70423f87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468000"/>
            <a:ext cx="6336792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4bcba176?pid=53b8a5f4a&amp;color=0,0,0&amp;vtp=1&amp;bbb=1&amp;hb=1"/>
          <p:cNvSpPr/>
          <p:nvPr/>
        </p:nvSpPr>
        <p:spPr>
          <a:xfrm>
            <a:off x="612648" y="468000"/>
            <a:ext cx="10963656" cy="261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贾谊是汉初有才气、有作为的政治家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，但终未被重用，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才能无从施展，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终生郁郁不得志。司马迁品格高尚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，才华横溢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，竟因李陵一案被汉武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帝处以宫刑。所以司马迁含着热泪为屈原立传，抒情寄愤以浇胸中之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块垒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66162c77?pid=70423f871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P_7_BD#cbeb446f1?pid=566162c77&amp;color=0,0,0&amp;vtp=1&amp;bbb=1&amp;h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①摩：同“磨”。②倜傥：卓越不凡。③拘：被拘禁。④厄：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遭受困厄，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指孔子周游列国受到困厄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。⑤赋：创作。⑥厥：副词，乃，才。⑦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膑：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古代剔去膝盖骨的酷刑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。⑧修列：著述，编著。⑨底：同“抵”。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⑩思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来者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：使来者思。来者，以后的人。⑪垂：流传。⑫不逊：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不谦逊。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失：同“佚”。⑭稽：考察。⑮兹：此。指司马迁生活的时代。⑯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究：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。⑰愠：恼怒。⑱其人：志同道合的人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，即能理解传布自己著作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。⑲邑：城邑，城镇。⑳责：同“债”。㉑道：说。㉒言：讲。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c6a91ea7?pid=70423f871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文意理解</a:t>
            </a:r>
            <a:endParaRPr lang="en-US" altLang="zh-CN" sz="3000" dirty="0"/>
          </a:p>
        </p:txBody>
      </p:sp>
      <p:sp>
        <p:nvSpPr>
          <p:cNvPr id="3" name="QO_7_BD.290_1#824dae6e7?pid=8c6a91ea7&amp;color=0,0,0&amp;vtp=1&amp;bbb=1"/>
          <p:cNvSpPr/>
          <p:nvPr/>
        </p:nvSpPr>
        <p:spPr>
          <a:xfrm>
            <a:off x="612648" y="1130379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请根据对文意的理解，补写出下列句子中的空缺部分。（12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8_BD.291_1#7e9dca108?pid=824dae6e7&amp;color=0,0,0&amp;vtp=1&amp;bbb=1&amp;hb=1"/>
          <p:cNvSpPr/>
          <p:nvPr/>
        </p:nvSpPr>
        <p:spPr>
          <a:xfrm>
            <a:off x="612648" y="173864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在［《报任安书》（节选）］中，司马迁选择忍辱苟活，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的反问中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，坚定了自己通过发愤著书来洗刷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耻辱的决心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292_1#7e9dca108.blank?pid=824dae6e7&amp;color=0,0,0&amp;vpa=204&amp;vtp=1&amp;bbb=1"/>
          <p:cNvSpPr/>
          <p:nvPr/>
        </p:nvSpPr>
        <p:spPr>
          <a:xfrm>
            <a:off x="622967" y="235586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虽万被戮</a:t>
            </a:r>
            <a:endParaRPr lang="en-US" altLang="zh-CN" sz="2800" dirty="0"/>
          </a:p>
        </p:txBody>
      </p:sp>
      <p:sp>
        <p:nvSpPr>
          <p:cNvPr id="6" name="QB_8_AN.293_1#7e9dca108.blank?pid=824dae6e7&amp;color=0,0,0&amp;vpa=205&amp;vtp=1&amp;bbb=1"/>
          <p:cNvSpPr/>
          <p:nvPr/>
        </p:nvSpPr>
        <p:spPr>
          <a:xfrm>
            <a:off x="2756567" y="235586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岂有悔哉</a:t>
            </a:r>
            <a:endParaRPr lang="en-US" altLang="zh-CN" sz="2800" dirty="0"/>
          </a:p>
        </p:txBody>
      </p:sp>
      <p:sp>
        <p:nvSpPr>
          <p:cNvPr id="7" name="QB_8_BD.294_1#56710c414?pid=824dae6e7&amp;color=0,0,0&amp;vtp=1&amp;bbb=1&amp;hb=1"/>
          <p:cNvSpPr/>
          <p:nvPr/>
        </p:nvSpPr>
        <p:spPr>
          <a:xfrm>
            <a:off x="612648" y="371984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在［《报任安书》（节选）］中，司马迁指出《诗经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》大部分都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是一些圣贤们为抒发愤懑而作的句子是“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8" name="QB_8_AN.295_1#56710c414.blank?pid=824dae6e7&amp;color=0,0,0&amp;vpa=206&amp;vtp=1&amp;bbb=1"/>
          <p:cNvSpPr/>
          <p:nvPr/>
        </p:nvSpPr>
        <p:spPr>
          <a:xfrm>
            <a:off x="6825330" y="433706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《诗》三百篇</a:t>
            </a:r>
            <a:endParaRPr lang="en-US" altLang="zh-CN" sz="2800" dirty="0"/>
          </a:p>
        </p:txBody>
      </p:sp>
      <p:sp>
        <p:nvSpPr>
          <p:cNvPr id="9" name="QB_8_AN.296_1#56710c414.blank?pid=824dae6e7&amp;color=0,0,0&amp;vpa=207&amp;vtp=1&amp;bbb=1&amp;hb=1"/>
          <p:cNvSpPr/>
          <p:nvPr/>
        </p:nvSpPr>
        <p:spPr>
          <a:xfrm>
            <a:off x="612648" y="4337061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大底圣贤发愤之所为作也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8" grpId="0" animBg="1" build="p"/>
      <p:bldP spid="9" grpId="0" animBg="1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97_1#0696eee29?pid=824dae6e7&amp;color=0,0,0&amp;vtp=1&amp;bt=1&amp;bbb=1&amp;hb=1"/>
          <p:cNvSpPr/>
          <p:nvPr/>
        </p:nvSpPr>
        <p:spPr>
          <a:xfrm>
            <a:off x="612648" y="468000"/>
            <a:ext cx="10963656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学习了《报任安书》之后，小刚觉得古代先贤顽强不屈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、忍辱负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重的素材可以运用到作文中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他想引用其中表现周文王和孔子的两句：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B_8_AN.298_1#0696eee29.blank?pid=824dae6e7&amp;color=0,0,0&amp;vpa=208&amp;vtp=1&amp;bbb=1"/>
          <p:cNvSpPr/>
          <p:nvPr/>
        </p:nvSpPr>
        <p:spPr>
          <a:xfrm>
            <a:off x="780129" y="1686565"/>
            <a:ext cx="383063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盖文王拘而演《周易》</a:t>
            </a:r>
            <a:endParaRPr lang="en-US" altLang="zh-CN" sz="2800" dirty="0"/>
          </a:p>
        </p:txBody>
      </p:sp>
      <p:sp>
        <p:nvSpPr>
          <p:cNvPr id="4" name="QB_8_AN.299_1#0696eee29.blank?pid=824dae6e7&amp;color=0,0,0&amp;vpa=209&amp;vtp=1&amp;bbb=1"/>
          <p:cNvSpPr/>
          <p:nvPr/>
        </p:nvSpPr>
        <p:spPr>
          <a:xfrm>
            <a:off x="5047330" y="1686565"/>
            <a:ext cx="3473450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仲尼厄而作《春秋》</a:t>
            </a:r>
            <a:endParaRPr lang="en-US" altLang="zh-CN" sz="2800" dirty="0"/>
          </a:p>
        </p:txBody>
      </p:sp>
      <p:sp>
        <p:nvSpPr>
          <p:cNvPr id="5" name="QB_8_BD.300_1#9bd31ea17?pid=824dae6e7&amp;color=0,0,0&amp;vtp=1&amp;bbb=1&amp;hb=1"/>
          <p:cNvSpPr/>
          <p:nvPr/>
        </p:nvSpPr>
        <p:spPr>
          <a:xfrm>
            <a:off x="612648" y="2352754"/>
            <a:ext cx="10963656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在［《报任安书》（节选）］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中，“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”一句交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《史记》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的素材来源，“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”一句体现了司马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迁为完成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《史记》而表现出来的坚韧精神。</a:t>
            </a:r>
            <a:endParaRPr lang="en-US" altLang="zh-CN" sz="2800" dirty="0"/>
          </a:p>
        </p:txBody>
      </p:sp>
      <p:sp>
        <p:nvSpPr>
          <p:cNvPr id="6" name="QB_8_AN.301_1#9bd31ea17.blank?pid=824dae6e7&amp;color=0,0,0&amp;vpa=210&amp;vtp=1&amp;bbb=1"/>
          <p:cNvSpPr/>
          <p:nvPr/>
        </p:nvSpPr>
        <p:spPr>
          <a:xfrm>
            <a:off x="7003130" y="2326719"/>
            <a:ext cx="3116263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网罗天下放失旧闻</a:t>
            </a:r>
            <a:endParaRPr lang="en-US" altLang="zh-CN" sz="2800" dirty="0"/>
          </a:p>
        </p:txBody>
      </p:sp>
      <p:sp>
        <p:nvSpPr>
          <p:cNvPr id="7" name="QB_8_AN.302_1#9bd31ea17.blank?pid=824dae6e7&amp;color=0,0,0&amp;vpa=211&amp;vtp=1&amp;bbb=1"/>
          <p:cNvSpPr/>
          <p:nvPr/>
        </p:nvSpPr>
        <p:spPr>
          <a:xfrm>
            <a:off x="5047330" y="2949019"/>
            <a:ext cx="3473450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是以就极刑而无愠色</a:t>
            </a:r>
            <a:endParaRPr lang="en-US" altLang="zh-CN" sz="2800" dirty="0"/>
          </a:p>
        </p:txBody>
      </p:sp>
      <p:sp>
        <p:nvSpPr>
          <p:cNvPr id="8" name="QB_8_BD.303_1#85b24d078?pid=824dae6e7&amp;color=0,0,0&amp;vtp=1&amp;bbb=1&amp;hb=1"/>
          <p:cNvSpPr/>
          <p:nvPr/>
        </p:nvSpPr>
        <p:spPr>
          <a:xfrm>
            <a:off x="612648" y="4245054"/>
            <a:ext cx="10963656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在［《报任安书》（节选）］中，作者收集历史旧闻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，反复考察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历史事实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，创作《史记》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的目的是“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以此来成就一家的学说。</a:t>
            </a:r>
            <a:endParaRPr lang="en-US" altLang="zh-CN" sz="2800" dirty="0"/>
          </a:p>
        </p:txBody>
      </p:sp>
      <p:sp>
        <p:nvSpPr>
          <p:cNvPr id="9" name="QB_8_AN.304_1#85b24d078.blank?pid=824dae6e7&amp;color=0,0,0&amp;vpa=212&amp;vtp=1&amp;bbb=1"/>
          <p:cNvSpPr/>
          <p:nvPr/>
        </p:nvSpPr>
        <p:spPr>
          <a:xfrm>
            <a:off x="6114130" y="4841319"/>
            <a:ext cx="3116263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亦欲以究天人之际</a:t>
            </a:r>
            <a:endParaRPr lang="en-US" altLang="zh-CN" sz="2800" dirty="0"/>
          </a:p>
        </p:txBody>
      </p:sp>
      <p:sp>
        <p:nvSpPr>
          <p:cNvPr id="10" name="QB_8_AN.305_1#85b24d078.blank?pid=824dae6e7&amp;color=0,0,0&amp;vpa=213&amp;vtp=1&amp;bbb=1&amp;hb=1"/>
          <p:cNvSpPr/>
          <p:nvPr/>
        </p:nvSpPr>
        <p:spPr>
          <a:xfrm>
            <a:off x="612648" y="4841319"/>
            <a:ext cx="10963656" cy="12204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3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通古今之变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06_1#44193058e?pid=824dae6e7&amp;color=0,0,0&amp;vtp=1&amp;bt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在［《报任安书》（节选）］中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，司马迁指出左丘明和孙子著书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立说的初衷是“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以此引出自己创作《史记》的目的。</a:t>
            </a:r>
            <a:endParaRPr lang="en-US" altLang="zh-CN" sz="2800" dirty="0"/>
          </a:p>
        </p:txBody>
      </p:sp>
      <p:sp>
        <p:nvSpPr>
          <p:cNvPr id="3" name="QB_8_AN.307_1#44193058e.blank?pid=824dae6e7&amp;color=0,0,0&amp;vpa=214&amp;vtp=1&amp;bbb=1"/>
          <p:cNvSpPr/>
          <p:nvPr/>
        </p:nvSpPr>
        <p:spPr>
          <a:xfrm>
            <a:off x="2913729" y="10852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退论书策以舒其愤</a:t>
            </a:r>
            <a:endParaRPr lang="en-US" altLang="zh-CN" sz="2800" dirty="0"/>
          </a:p>
        </p:txBody>
      </p:sp>
      <p:sp>
        <p:nvSpPr>
          <p:cNvPr id="4" name="QB_8_AN.308_1#44193058e.blank?pid=824dae6e7&amp;color=0,0,0&amp;vpa=215&amp;vtp=1&amp;bbb=1&amp;hb=1"/>
          <p:cNvSpPr/>
          <p:nvPr/>
        </p:nvSpPr>
        <p:spPr>
          <a:xfrm>
            <a:off x="612648" y="10852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思垂空文以自见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（每空1分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，写错字不得分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c590992?pid=466bdb84d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三、读写结合</a:t>
            </a:r>
            <a:endParaRPr lang="en-US" altLang="zh-CN" sz="3000" dirty="0"/>
          </a:p>
        </p:txBody>
      </p:sp>
      <p:sp>
        <p:nvSpPr>
          <p:cNvPr id="3" name="QB_6_BD.311_1#3ad4211b8?pid=09c590992&amp;color=0,0,0&amp;vtp=1&amp;bbb=1&amp;hb=1&amp;hltap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请结合课内积累中的素材《热爱楚国的屈原》，使用反衬的手法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信念”为话题写一个议论片段。要求：语言简明、连贯，不少于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200个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312_1#3ad4211b8?pid=09c590992&amp;color=0,0,0&amp;vtp=1&amp;bbb=1&amp;hb=1&amp;hla=1"/>
          <p:cNvSpPr/>
          <p:nvPr/>
        </p:nvSpPr>
        <p:spPr>
          <a:xfrm>
            <a:off x="612648" y="3037919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示例）在历史的长河中，信念如同一座灯塔，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照亮前行的道路。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，这位伟大的爱国诗人，用他的生命诠释了信念的力量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。他生活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在楚国动荡不安的时期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，面对国家的衰败和人民的苦难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，他没有选择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逃避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，而是坚守自己的信念，矢志不渝地为楚国的复兴而努力。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2_1#3ad4211b8?pid=09c590992&amp;color=0,0,0&amp;vtp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311_1#3ad4211b8?pid=09c590992&amp;color=0,0,0&amp;vtp=1&amp;bbb=1&amp;hb=1&amp;hla=1"/>
          <p:cNvSpPr/>
          <p:nvPr/>
        </p:nvSpPr>
        <p:spPr>
          <a:xfrm>
            <a:off x="612648" y="4426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反观那些在国家危难时刻选择投降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、背叛的人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，他们的名字早已被历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史的尘埃掩埋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。而屈原，这位坚守信念的伟人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，却永远活在人民的心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。他的信念，如同一颗璀璨的星辰，穿越时空，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照亮了后人的道路。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信念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，是支撑我们在困境中坚持的力量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，是推动我们在逆境中前行的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。（运用反衬手法3分，以“信念”为话题3分，语言简明、连贯2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符合字数要求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bf3ebf41?pid=deb6d2247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三、知识链接</a:t>
            </a:r>
            <a:endParaRPr lang="en-US" altLang="zh-CN" sz="3200" dirty="0"/>
          </a:p>
        </p:txBody>
      </p:sp>
      <p:sp>
        <p:nvSpPr>
          <p:cNvPr id="3" name="P_5#52c877d56?sp=1&amp;pid=dbf3ebf41&amp;color=0,0,0&amp;vtp=1&amp;bbb=1&amp;hb=1"/>
          <p:cNvSpPr/>
          <p:nvPr/>
        </p:nvSpPr>
        <p:spPr>
          <a:xfrm>
            <a:off x="612648" y="11744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《史记》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史记》是我国第一部纪传体通史。全书共130篇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，由本纪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12篇）、表（10篇）、书（8篇）、世家（30篇）和列传（70篇）组成。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52c877d56?colgroup=3,11,14&amp;pid=dbf3ebf41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27080" cy="4200652"/>
        </p:xfrm>
        <a:graphic>
          <a:graphicData uri="http://schemas.openxmlformats.org/drawingml/2006/table">
            <a:tbl>
              <a:tblPr/>
              <a:tblGrid>
                <a:gridCol w="1399032"/>
                <a:gridCol w="4169664"/>
                <a:gridCol w="5358384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本纪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叙述历代帝王的历史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全书人物形象鲜明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文笔简练朴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其中有许多思想性和艺术性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高度结合的作品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鲁迅赞誉它为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史家之绝唱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无韵之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《离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班固认为“其文直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其事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不虚美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不隐恶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故谓之实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记载各个历史时期的简单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大事记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记载典章制度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天文地理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世家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叙述贵族王侯的历史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11729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列传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记述历代诸侯之外名官名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人的事迹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2c877d56?sp=1&amp;pid=dbf3ebf41&amp;color=0,0,0&amp;vtp=1&amp;bt=1&amp;bbb=1&amp;hb=1"/>
          <p:cNvSpPr/>
          <p:nvPr/>
        </p:nvSpPr>
        <p:spPr>
          <a:xfrm>
            <a:off x="612648" y="468000"/>
            <a:ext cx="10963656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列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列传是中国纪传体史书的主要组成部分，是列叙将相和其他人物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事迹的传记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列传是中国纪传体史书的体裁之一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。司马迁撰《史记》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时首创，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为以后历代纪传体史书所沿用。一般用以记述帝王以外的人物事迹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凡侯王而能世袭的，《史记》原列入“世家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”，后代的纪传体史书则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取消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“世家”一类，统称为“列传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”）。也有记载少数民族和其他国家历史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，前者如《明史》中的《四川土司列传》，后者如《明史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》中的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外国·日本列传》。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75355145?pid=deb6d2247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四、文意梳理</a:t>
            </a:r>
            <a:endParaRPr lang="en-US" altLang="zh-CN" sz="3200" dirty="0"/>
          </a:p>
        </p:txBody>
      </p:sp>
      <p:pic>
        <p:nvPicPr>
          <p:cNvPr id="3" name="P_5_BD#2c523b4b3?pid=97535514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1240409"/>
            <a:ext cx="9290304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468000"/>
            <a:ext cx="9217152" cy="456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468000"/>
            <a:ext cx="9290304" cy="378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468000"/>
            <a:ext cx="8147304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9696" y="468000"/>
            <a:ext cx="7909560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6963c705?pid=8b041c8b7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单元目标</a:t>
            </a:r>
            <a:endParaRPr lang="en-US" altLang="zh-CN" sz="3200" dirty="0"/>
          </a:p>
        </p:txBody>
      </p:sp>
      <p:sp>
        <p:nvSpPr>
          <p:cNvPr id="3" name="P_3_BD#ee84d2e36?pid=66963c705&amp;color=0,0,0&amp;vtp=1&amp;bbb=1&amp;hb=1"/>
          <p:cNvSpPr/>
          <p:nvPr/>
        </p:nvSpPr>
        <p:spPr>
          <a:xfrm>
            <a:off x="612648" y="95402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1.把握历史人物的生平经历，理解其人生境遇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，分析其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成败得失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；以史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，继承和弘扬中华优秀传统文化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，提升对中华文化的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认同感、自</a:t>
            </a:r>
            <a:endParaRPr lang="en-US" altLang="zh-CN" sz="2800" b="0" i="0" u="wavy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豪感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增强文化自信。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.领略人物风采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，理解史家对笔下人物的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认识和评价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，理解古代史家的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历史观念，鉴赏作品的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叙事艺术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2345" y="467995"/>
            <a:ext cx="7970520" cy="65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744" y="468000"/>
            <a:ext cx="9427464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2264" y="468000"/>
            <a:ext cx="7964424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704" y="468000"/>
            <a:ext cx="777240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5_BD#2c523b4b3?pid=975355145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2122" y="1557152"/>
            <a:ext cx="8993853" cy="43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7048" y="468000"/>
            <a:ext cx="9144000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608" y="468000"/>
            <a:ext cx="7040880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272" y="665104"/>
            <a:ext cx="921715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_5_BD#2c523b4b3?pid=975355145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3210" y="587019"/>
            <a:ext cx="6275590" cy="621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7592" y="468000"/>
            <a:ext cx="9573768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5_BD#2c523b4b3?pid=975355145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7048" y="2662052"/>
            <a:ext cx="914400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c523b4b3?pid=97535514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7320" y="468000"/>
            <a:ext cx="9363456" cy="469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ee84d2e36?pid=66963c705&amp;color=0,0,0&amp;mp=1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.把握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论者的观点和论述方式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，学习他们思考社会现实问题的态度和方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法，鉴赏作品的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说理艺术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.丰富文言文的语言积累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，学会在具体语境中分辨词语的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意义和用法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把握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古今汉语的差异与联系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c8fb707?pid=975355145&amp;color=0,0,0&amp;vtp=1&amp;bt=1&amp;bbb=1"/>
          <p:cNvSpPr/>
          <p:nvPr/>
        </p:nvSpPr>
        <p:spPr>
          <a:xfrm>
            <a:off x="612648" y="466344"/>
            <a:ext cx="10963656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字词释义</a:t>
            </a:r>
            <a:endParaRPr lang="en-US" altLang="zh-CN" sz="3000" dirty="0"/>
          </a:p>
        </p:txBody>
      </p:sp>
      <p:sp>
        <p:nvSpPr>
          <p:cNvPr id="3" name="QB_6_BD.1_1#8f0bf51b0?pid=85c8fb707&amp;color=0,0,0&amp;vtp=1&amp;bbb=1"/>
          <p:cNvSpPr/>
          <p:nvPr/>
        </p:nvSpPr>
        <p:spPr>
          <a:xfrm>
            <a:off x="612648" y="1130379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第一段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6_AN.2_1#8f0bf51b0.blank?pid=85c8fb707&amp;color=0,0,0&amp;vpa=1&amp;vtp=1&amp;bbb=1"/>
          <p:cNvSpPr/>
          <p:nvPr/>
        </p:nvSpPr>
        <p:spPr>
          <a:xfrm>
            <a:off x="1689767" y="17475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学识</a:t>
            </a:r>
            <a:endParaRPr lang="en-US" altLang="zh-CN" sz="2800" dirty="0"/>
          </a:p>
        </p:txBody>
      </p:sp>
      <p:sp>
        <p:nvSpPr>
          <p:cNvPr id="5" name="QB_6_AN.3_1#8f0bf51b0.blank?pid=85c8fb707&amp;color=0,0,0&amp;vpa=2&amp;vtp=1"/>
          <p:cNvSpPr/>
          <p:nvPr/>
        </p:nvSpPr>
        <p:spPr>
          <a:xfrm>
            <a:off x="1689767" y="2395299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记</a:t>
            </a:r>
            <a:endParaRPr lang="en-US" altLang="zh-CN" sz="2800" dirty="0"/>
          </a:p>
        </p:txBody>
      </p:sp>
      <p:sp>
        <p:nvSpPr>
          <p:cNvPr id="6" name="QB_6_AN.4_1#8f0bf51b0.blank?pid=85c8fb707&amp;color=0,0,0&amp;vpa=3&amp;vtp=1&amp;bbb=1"/>
          <p:cNvSpPr/>
          <p:nvPr/>
        </p:nvSpPr>
        <p:spPr>
          <a:xfrm>
            <a:off x="1689767" y="3042999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明晓</a:t>
            </a:r>
            <a:endParaRPr lang="en-US" altLang="zh-CN" sz="2800" dirty="0"/>
          </a:p>
        </p:txBody>
      </p:sp>
      <p:sp>
        <p:nvSpPr>
          <p:cNvPr id="7" name="QB_6_AN.5_1#8f0bf51b0.blank?pid=85c8fb707&amp;color=0,0,0&amp;vpa=4&amp;vtp=1&amp;bbb=1"/>
          <p:cNvSpPr/>
          <p:nvPr/>
        </p:nvSpPr>
        <p:spPr>
          <a:xfrm>
            <a:off x="1689767" y="36906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熟练、熟悉</a:t>
            </a:r>
            <a:endParaRPr lang="en-US" altLang="zh-CN" sz="2800" dirty="0"/>
          </a:p>
        </p:txBody>
      </p:sp>
      <p:sp>
        <p:nvSpPr>
          <p:cNvPr id="8" name="QB_6_AN.6_1#8f0bf51b0.blank?pid=85c8fb707&amp;color=0,0,0&amp;vpa=5&amp;vtp=1&amp;bbb=1"/>
          <p:cNvSpPr/>
          <p:nvPr/>
        </p:nvSpPr>
        <p:spPr>
          <a:xfrm>
            <a:off x="2045367" y="4338399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应对的言辞</a:t>
            </a:r>
            <a:endParaRPr lang="en-US" altLang="zh-CN" sz="2800" dirty="0"/>
          </a:p>
        </p:txBody>
      </p:sp>
      <p:sp>
        <p:nvSpPr>
          <p:cNvPr id="9" name="QB_6_AN.7_1#8f0bf51b0.blank?pid=85c8fb707&amp;color=0,0,0&amp;vpa=6&amp;vtp=1&amp;bbb=1"/>
          <p:cNvSpPr/>
          <p:nvPr/>
        </p:nvSpPr>
        <p:spPr>
          <a:xfrm>
            <a:off x="2045367" y="4986099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谋划计议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8f0bf51b0?pid=85c8fb707&amp;color=0,0,0&amp;vtp=1&amp;bbb=1"/>
          <p:cNvSpPr/>
          <p:nvPr/>
        </p:nvSpPr>
        <p:spPr>
          <a:xfrm>
            <a:off x="379603" y="43752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  <a:sym typeface="+mn-ea"/>
              </a:rPr>
              <a:t>第一段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3" name="QB_6_AN.8_1#8f0bf51b0.blank?pid=85c8fb707&amp;color=0,0,0&amp;vpa=7&amp;vtp=1&amp;bbb=1"/>
          <p:cNvSpPr/>
          <p:nvPr/>
        </p:nvSpPr>
        <p:spPr>
          <a:xfrm>
            <a:off x="1822482" y="164910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接待</a:t>
            </a:r>
            <a:endParaRPr lang="en-US" altLang="zh-CN" sz="2800" dirty="0"/>
          </a:p>
        </p:txBody>
      </p:sp>
      <p:sp>
        <p:nvSpPr>
          <p:cNvPr id="4" name="QB_6_AN.9_1#8f0bf51b0.blank?pid=85c8fb707&amp;color=0,0,0&amp;vpa=8&amp;vtp=1&amp;bbb=1"/>
          <p:cNvSpPr/>
          <p:nvPr/>
        </p:nvSpPr>
        <p:spPr>
          <a:xfrm>
            <a:off x="1822482" y="227140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1#8460cc74e?pid=85c8fb707&amp;color=0,0,0&amp;vtp=1&amp;bt=1&amp;bbb=1"/>
          <p:cNvSpPr/>
          <p:nvPr/>
        </p:nvSpPr>
        <p:spPr>
          <a:xfrm>
            <a:off x="612648" y="466344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第二段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宪令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_1#8460cc74e.blank?pid=85c8fb707&amp;color=0,0,0&amp;vpa=9&amp;vtp=1&amp;bbb=1"/>
          <p:cNvSpPr/>
          <p:nvPr/>
        </p:nvSpPr>
        <p:spPr>
          <a:xfrm>
            <a:off x="1689767" y="107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朝列、班列</a:t>
            </a:r>
            <a:endParaRPr lang="en-US" altLang="zh-CN" sz="2800" dirty="0"/>
          </a:p>
        </p:txBody>
      </p:sp>
      <p:sp>
        <p:nvSpPr>
          <p:cNvPr id="4" name="QB_6_AN.12_1#8460cc74e.blank?pid=85c8fb707&amp;color=0,0,0&amp;vpa=10&amp;vtp=1&amp;bbb=1"/>
          <p:cNvSpPr/>
          <p:nvPr/>
        </p:nvSpPr>
        <p:spPr>
          <a:xfrm>
            <a:off x="1867567" y="170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嫉妒</a:t>
            </a:r>
            <a:endParaRPr lang="en-US" altLang="zh-CN" sz="2800" dirty="0"/>
          </a:p>
        </p:txBody>
      </p:sp>
      <p:sp>
        <p:nvSpPr>
          <p:cNvPr id="5" name="QB_6_AN.13_1#8460cc74e.blank?pid=85c8fb707&amp;color=0,0,0&amp;vpa=11&amp;vtp=1&amp;bbb=1"/>
          <p:cNvSpPr/>
          <p:nvPr/>
        </p:nvSpPr>
        <p:spPr>
          <a:xfrm>
            <a:off x="2223167" y="234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制定</a:t>
            </a:r>
            <a:endParaRPr lang="en-US" altLang="zh-CN" sz="2800" dirty="0"/>
          </a:p>
        </p:txBody>
      </p:sp>
      <p:sp>
        <p:nvSpPr>
          <p:cNvPr id="6" name="QB_6_AN.14_1#8460cc74e.blank?pid=85c8fb707&amp;color=0,0,0&amp;vpa=12&amp;vtp=1&amp;bbb=1"/>
          <p:cNvSpPr/>
          <p:nvPr/>
        </p:nvSpPr>
        <p:spPr>
          <a:xfrm>
            <a:off x="2223167" y="297599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国家法令</a:t>
            </a:r>
            <a:endParaRPr lang="en-US" altLang="zh-CN" sz="2800" dirty="0"/>
          </a:p>
        </p:txBody>
      </p:sp>
      <p:sp>
        <p:nvSpPr>
          <p:cNvPr id="7" name="QB_6_AN.15_1#8460cc74e.blank?pid=85c8fb707&amp;color=0,0,0&amp;vpa=13&amp;vtp=1&amp;bbb=1"/>
          <p:cNvSpPr/>
          <p:nvPr/>
        </p:nvSpPr>
        <p:spPr>
          <a:xfrm>
            <a:off x="1867567" y="361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撰写</a:t>
            </a:r>
            <a:endParaRPr lang="en-US" altLang="zh-CN" sz="2800" dirty="0"/>
          </a:p>
        </p:txBody>
      </p:sp>
      <p:sp>
        <p:nvSpPr>
          <p:cNvPr id="8" name="QB_6_AN.16_1#8460cc74e.blank?pid=85c8fb707&amp;color=0,0,0&amp;vpa=14&amp;vtp=1&amp;bbb=1"/>
          <p:cNvSpPr/>
          <p:nvPr/>
        </p:nvSpPr>
        <p:spPr>
          <a:xfrm>
            <a:off x="1689767" y="424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强取</a:t>
            </a:r>
            <a:endParaRPr lang="en-US" altLang="zh-CN" sz="2800" dirty="0"/>
          </a:p>
        </p:txBody>
      </p:sp>
      <p:sp>
        <p:nvSpPr>
          <p:cNvPr id="9" name="QB_6_AN.17_1#8460cc74e.blank?pid=85c8fb707&amp;color=0,0,0&amp;vpa=15&amp;vtp=1&amp;bbb=1"/>
          <p:cNvSpPr/>
          <p:nvPr/>
        </p:nvSpPr>
        <p:spPr>
          <a:xfrm>
            <a:off x="1689767" y="4880991"/>
            <a:ext cx="240188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作动词，谗毁</a:t>
            </a:r>
            <a:endParaRPr lang="en-US" altLang="zh-CN" sz="2800" dirty="0"/>
          </a:p>
        </p:txBody>
      </p:sp>
      <p:sp>
        <p:nvSpPr>
          <p:cNvPr id="10" name="QB_6_AN.18_1#8460cc74e.blank?pid=85c8fb707&amp;color=0,0,0&amp;vpa=16&amp;vtp=1&amp;bbb=1"/>
          <p:cNvSpPr/>
          <p:nvPr/>
        </p:nvSpPr>
        <p:spPr>
          <a:xfrm>
            <a:off x="1689767" y="5515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自夸，炫耀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5249e2b61?pid=85c8fb707&amp;color=0,0,0&amp;vtp=1&amp;bt=1&amp;bb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谗谄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蔽明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0_1#5249e2b61.blank?pid=85c8fb707&amp;color=0,0,0&amp;vpa=17&amp;vtp=1&amp;bbb=1"/>
          <p:cNvSpPr/>
          <p:nvPr/>
        </p:nvSpPr>
        <p:spPr>
          <a:xfrm>
            <a:off x="18675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痛心</a:t>
            </a:r>
            <a:endParaRPr lang="en-US" altLang="zh-CN" sz="2800" dirty="0"/>
          </a:p>
        </p:txBody>
      </p:sp>
      <p:sp>
        <p:nvSpPr>
          <p:cNvPr id="4" name="QB_6_AN.21_1#5249e2b61.blank?pid=85c8fb707&amp;color=0,0,0&amp;vpa=18&amp;vtp=1&amp;bbb=1"/>
          <p:cNvSpPr/>
          <p:nvPr/>
        </p:nvSpPr>
        <p:spPr>
          <a:xfrm>
            <a:off x="18675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明察</a:t>
            </a:r>
            <a:endParaRPr lang="en-US" altLang="zh-CN" sz="2800" dirty="0"/>
          </a:p>
        </p:txBody>
      </p:sp>
      <p:sp>
        <p:nvSpPr>
          <p:cNvPr id="5" name="QB_6_AN.22_1#5249e2b61.blank?pid=85c8fb707&amp;color=0,0,0&amp;vpa=19&amp;vtp=1&amp;bbb=1"/>
          <p:cNvSpPr/>
          <p:nvPr/>
        </p:nvSpPr>
        <p:spPr>
          <a:xfrm>
            <a:off x="2223167" y="2378964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说人坏话、奉承献媚的小人</a:t>
            </a:r>
            <a:endParaRPr lang="en-US" altLang="zh-CN" sz="2800" dirty="0"/>
          </a:p>
        </p:txBody>
      </p:sp>
      <p:sp>
        <p:nvSpPr>
          <p:cNvPr id="6" name="QB_6_AN.23_1#5249e2b61.blank?pid=85c8fb707&amp;color=0,0,0&amp;vpa=20&amp;vtp=1&amp;bbb=1"/>
          <p:cNvSpPr/>
          <p:nvPr/>
        </p:nvSpPr>
        <p:spPr>
          <a:xfrm>
            <a:off x="2045367" y="3026664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混淆黑白，蒙蔽怀王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683664df1?pid=85c8fb707&amp;color=0,0,0&amp;vtp=1&amp;bt=1&amp;bbb=1"/>
          <p:cNvSpPr/>
          <p:nvPr/>
        </p:nvSpPr>
        <p:spPr>
          <a:xfrm>
            <a:off x="612648" y="466344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5_1#683664df1.blank?pid=85c8fb707&amp;color=0,0,0&amp;vpa=21&amp;vtp=1&amp;bbb=1"/>
          <p:cNvSpPr/>
          <p:nvPr/>
        </p:nvSpPr>
        <p:spPr>
          <a:xfrm>
            <a:off x="1689767" y="435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称述，称道</a:t>
            </a:r>
            <a:endParaRPr lang="en-US" altLang="zh-CN" sz="2800" dirty="0"/>
          </a:p>
        </p:txBody>
      </p:sp>
      <p:sp>
        <p:nvSpPr>
          <p:cNvPr id="4" name="QB_6_AN.26_1#683664df1.blank?pid=85c8fb707&amp;color=0,0,0&amp;vpa=22&amp;vtp=1&amp;bbb=1"/>
          <p:cNvSpPr/>
          <p:nvPr/>
        </p:nvSpPr>
        <p:spPr>
          <a:xfrm>
            <a:off x="1867567" y="107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阐明</a:t>
            </a:r>
            <a:endParaRPr lang="en-US" altLang="zh-CN" sz="2800" dirty="0"/>
          </a:p>
        </p:txBody>
      </p:sp>
      <p:sp>
        <p:nvSpPr>
          <p:cNvPr id="5" name="QB_6_AN.27_1#683664df1.blank?pid=85c8fb707&amp;color=0,0,0&amp;vpa=23&amp;vtp=1&amp;bbb=1"/>
          <p:cNvSpPr/>
          <p:nvPr/>
        </p:nvSpPr>
        <p:spPr>
          <a:xfrm>
            <a:off x="2045367" y="170599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广大崇高</a:t>
            </a:r>
            <a:endParaRPr lang="en-US" altLang="zh-CN" sz="2800" dirty="0"/>
          </a:p>
        </p:txBody>
      </p:sp>
      <p:sp>
        <p:nvSpPr>
          <p:cNvPr id="6" name="QB_6_AN.28_1#683664df1.blank?pid=85c8fb707&amp;color=0,0,0&amp;vpa=24&amp;vtp=1&amp;bbb=1"/>
          <p:cNvSpPr/>
          <p:nvPr/>
        </p:nvSpPr>
        <p:spPr>
          <a:xfrm>
            <a:off x="2045367" y="234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条理</a:t>
            </a:r>
            <a:endParaRPr lang="en-US" altLang="zh-CN" sz="2800" dirty="0"/>
          </a:p>
        </p:txBody>
      </p:sp>
      <p:sp>
        <p:nvSpPr>
          <p:cNvPr id="7" name="QB_6_AN.29_1#683664df1.blank?pid=85c8fb707&amp;color=0,0,0&amp;vpa=25&amp;vtp=1&amp;bbb=1"/>
          <p:cNvSpPr/>
          <p:nvPr/>
        </p:nvSpPr>
        <p:spPr>
          <a:xfrm>
            <a:off x="1867567" y="297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全部</a:t>
            </a:r>
            <a:endParaRPr lang="en-US" altLang="zh-CN" sz="2800" dirty="0"/>
          </a:p>
        </p:txBody>
      </p:sp>
      <p:sp>
        <p:nvSpPr>
          <p:cNvPr id="8" name="QB_6_AN.30_1#683664df1.blank?pid=85c8fb707&amp;color=0,0,0&amp;vpa=26&amp;vtp=1&amp;bbb=1"/>
          <p:cNvSpPr/>
          <p:nvPr/>
        </p:nvSpPr>
        <p:spPr>
          <a:xfrm>
            <a:off x="1689767" y="361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简约</a:t>
            </a:r>
            <a:endParaRPr lang="en-US" altLang="zh-CN" sz="2800" dirty="0"/>
          </a:p>
        </p:txBody>
      </p:sp>
      <p:sp>
        <p:nvSpPr>
          <p:cNvPr id="9" name="QB_6_AN.31_1#683664df1.blank?pid=85c8fb707&amp;color=0,0,0&amp;vpa=27&amp;vtp=1&amp;bbb=1"/>
          <p:cNvSpPr/>
          <p:nvPr/>
        </p:nvSpPr>
        <p:spPr>
          <a:xfrm>
            <a:off x="1761204" y="424599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含蓄隐晦</a:t>
            </a:r>
            <a:endParaRPr lang="en-US" altLang="zh-CN" sz="2800" dirty="0"/>
          </a:p>
        </p:txBody>
      </p:sp>
      <p:sp>
        <p:nvSpPr>
          <p:cNvPr id="10" name="QB_6_AN.32_1#683664df1.blank?pid=85c8fb707&amp;color=0,0,0&amp;vpa=28&amp;vtp=1&amp;bbb=1"/>
          <p:cNvSpPr/>
          <p:nvPr/>
        </p:nvSpPr>
        <p:spPr>
          <a:xfrm>
            <a:off x="1761204" y="488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刚直，方正</a:t>
            </a:r>
            <a:endParaRPr lang="en-US" altLang="zh-CN" sz="2800" dirty="0"/>
          </a:p>
        </p:txBody>
      </p:sp>
      <p:sp>
        <p:nvSpPr>
          <p:cNvPr id="11" name="QB_6_AN.33_1#683664df1.blank?pid=85c8fb707&amp;color=0,0,0&amp;vpa=29&amp;vtp=1&amp;bbb=1"/>
          <p:cNvSpPr/>
          <p:nvPr/>
        </p:nvSpPr>
        <p:spPr>
          <a:xfrm>
            <a:off x="1761204" y="5515991"/>
            <a:ext cx="24003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同“旨”，意旨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683664df1?pid=85c8fb707&amp;color=0,0,0&amp;mp=1&amp;vtp=1&amp;bt=1&amp;bbb=1"/>
          <p:cNvSpPr/>
          <p:nvPr/>
        </p:nvSpPr>
        <p:spPr>
          <a:xfrm>
            <a:off x="612648" y="466344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濯淖污泥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5_1#683664df1.blank?pid=85c8fb707&amp;color=0,0,0&amp;mp=1&amp;vpa=30&amp;vtp=1&amp;bbb=1"/>
          <p:cNvSpPr/>
          <p:nvPr/>
        </p:nvSpPr>
        <p:spPr>
          <a:xfrm>
            <a:off x="1939004" y="43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事物</a:t>
            </a:r>
            <a:endParaRPr lang="en-US" altLang="zh-CN" sz="2800" dirty="0"/>
          </a:p>
        </p:txBody>
      </p:sp>
      <p:sp>
        <p:nvSpPr>
          <p:cNvPr id="4" name="QB_6_AN.36_1#683664df1.blank?pid=85c8fb707&amp;color=0,0,0&amp;mp=1&amp;vpa=31&amp;vtp=1"/>
          <p:cNvSpPr/>
          <p:nvPr/>
        </p:nvSpPr>
        <p:spPr>
          <a:xfrm>
            <a:off x="1939004" y="1070991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</a:t>
            </a:r>
            <a:endParaRPr lang="en-US" altLang="zh-CN" sz="2800" dirty="0"/>
          </a:p>
        </p:txBody>
      </p:sp>
      <p:sp>
        <p:nvSpPr>
          <p:cNvPr id="5" name="QB_6_AN.37_1#683664df1.blank?pid=85c8fb707&amp;color=0,0,0&amp;mp=1&amp;vpa=32&amp;vtp=1&amp;bbb=1"/>
          <p:cNvSpPr/>
          <p:nvPr/>
        </p:nvSpPr>
        <p:spPr>
          <a:xfrm>
            <a:off x="2828004" y="170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污浊</a:t>
            </a:r>
            <a:endParaRPr lang="en-US" altLang="zh-CN" sz="2800" dirty="0"/>
          </a:p>
        </p:txBody>
      </p:sp>
      <p:sp>
        <p:nvSpPr>
          <p:cNvPr id="6" name="QB_6_AN.38_1#683664df1.blank?pid=85c8fb707&amp;color=0,0,0&amp;mp=1&amp;vpa=33&amp;vtp=1&amp;bbb=1"/>
          <p:cNvSpPr/>
          <p:nvPr/>
        </p:nvSpPr>
        <p:spPr>
          <a:xfrm>
            <a:off x="1939004" y="2340991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辱、被辱</a:t>
            </a:r>
            <a:endParaRPr lang="en-US" altLang="zh-CN" sz="2800" dirty="0"/>
          </a:p>
        </p:txBody>
      </p:sp>
      <p:sp>
        <p:nvSpPr>
          <p:cNvPr id="7" name="QB_6_AN.39_1#683664df1.blank?pid=85c8fb707&amp;color=0,0,0&amp;mp=1&amp;vpa=34&amp;vtp=1"/>
          <p:cNvSpPr/>
          <p:nvPr/>
        </p:nvSpPr>
        <p:spPr>
          <a:xfrm>
            <a:off x="1761204" y="2975991"/>
            <a:ext cx="6159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</a:t>
            </a:r>
            <a:endParaRPr lang="en-US" altLang="zh-CN" sz="2800" dirty="0"/>
          </a:p>
        </p:txBody>
      </p:sp>
      <p:sp>
        <p:nvSpPr>
          <p:cNvPr id="8" name="QB_6_AN.40_1#683664df1.blank?pid=85c8fb707&amp;color=0,0,0&amp;mp=1&amp;vpa=35&amp;vtp=1&amp;bbb=1"/>
          <p:cNvSpPr/>
          <p:nvPr/>
        </p:nvSpPr>
        <p:spPr>
          <a:xfrm>
            <a:off x="1939004" y="361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清白、洁净</a:t>
            </a:r>
            <a:endParaRPr lang="en-US" altLang="zh-CN" sz="2800" dirty="0"/>
          </a:p>
        </p:txBody>
      </p:sp>
      <p:sp>
        <p:nvSpPr>
          <p:cNvPr id="9" name="QB_6_AN.41_1#683664df1.blank?pid=85c8fb707&amp;color=0,0,0&amp;mp=1&amp;vpa=36&amp;vtp=1&amp;bbb=1"/>
          <p:cNvSpPr/>
          <p:nvPr/>
        </p:nvSpPr>
        <p:spPr>
          <a:xfrm>
            <a:off x="1761204" y="424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污染</a:t>
            </a:r>
            <a:endParaRPr lang="en-US" altLang="zh-CN" sz="2800" dirty="0"/>
          </a:p>
        </p:txBody>
      </p:sp>
      <p:sp>
        <p:nvSpPr>
          <p:cNvPr id="10" name="QB_6_AN.42_1#683664df1.blank?pid=85c8fb707&amp;color=0,0,0&amp;mp=1&amp;vpa=37&amp;vtp=1&amp;bbb=1"/>
          <p:cNvSpPr/>
          <p:nvPr/>
        </p:nvSpPr>
        <p:spPr>
          <a:xfrm>
            <a:off x="1867567" y="488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推赞，推许</a:t>
            </a:r>
            <a:endParaRPr lang="en-US" altLang="zh-CN" sz="2800" dirty="0"/>
          </a:p>
        </p:txBody>
      </p:sp>
      <p:sp>
        <p:nvSpPr>
          <p:cNvPr id="11" name="QB_6_AN.43_1#683664df1.blank?pid=85c8fb707&amp;color=0,0,0&amp;mp=1&amp;vpa=38&amp;vtp=1&amp;bbb=1"/>
          <p:cNvSpPr/>
          <p:nvPr/>
        </p:nvSpPr>
        <p:spPr>
          <a:xfrm>
            <a:off x="1689767" y="5515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4_1#fc65c4266?pid=85c8fb707&amp;color=0,0,0&amp;vtp=1&amp;bt=1&amp;bbb=1"/>
          <p:cNvSpPr/>
          <p:nvPr/>
        </p:nvSpPr>
        <p:spPr>
          <a:xfrm>
            <a:off x="612648" y="466344"/>
            <a:ext cx="10963656" cy="497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第四段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厚币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45_1#fc65c4266.blank?pid=85c8fb707&amp;color=0,0,0&amp;vpa=39&amp;vtp=1&amp;bbb=1"/>
          <p:cNvSpPr/>
          <p:nvPr/>
        </p:nvSpPr>
        <p:spPr>
          <a:xfrm>
            <a:off x="1867567" y="1054100"/>
            <a:ext cx="38290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同“黜”，指被罢免官职</a:t>
            </a:r>
            <a:endParaRPr lang="en-US" altLang="zh-CN" sz="2800" dirty="0"/>
          </a:p>
        </p:txBody>
      </p:sp>
      <p:sp>
        <p:nvSpPr>
          <p:cNvPr id="4" name="QB_6_AN.46_1#fc65c4266.blank?pid=85c8fb707&amp;color=0,0,0&amp;vpa=40&amp;vtp=1&amp;bbb=1"/>
          <p:cNvSpPr/>
          <p:nvPr/>
        </p:nvSpPr>
        <p:spPr>
          <a:xfrm>
            <a:off x="1867567" y="1676400"/>
            <a:ext cx="41862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同“纵”，合纵，联合抗秦</a:t>
            </a:r>
            <a:endParaRPr lang="en-US" altLang="zh-CN" sz="2800" dirty="0"/>
          </a:p>
        </p:txBody>
      </p:sp>
      <p:sp>
        <p:nvSpPr>
          <p:cNvPr id="5" name="QB_6_AN.47_1#fc65c4266.blank?pid=85c8fb707&amp;color=0,0,0&amp;vpa=41&amp;vtp=1&amp;bbb=1"/>
          <p:cNvSpPr/>
          <p:nvPr/>
        </p:nvSpPr>
        <p:spPr>
          <a:xfrm>
            <a:off x="1867567" y="2298700"/>
            <a:ext cx="24003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同“佯”，假装</a:t>
            </a:r>
            <a:endParaRPr lang="en-US" altLang="zh-CN" sz="2800" dirty="0"/>
          </a:p>
        </p:txBody>
      </p:sp>
      <p:sp>
        <p:nvSpPr>
          <p:cNvPr id="6" name="QB_6_AN.48_1#fc65c4266.blank?pid=85c8fb707&amp;color=0,0,0&amp;vpa=42&amp;vtp=1&amp;bbb=1"/>
          <p:cNvSpPr/>
          <p:nvPr/>
        </p:nvSpPr>
        <p:spPr>
          <a:xfrm>
            <a:off x="2223167" y="2921000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丰厚的礼物</a:t>
            </a:r>
            <a:endParaRPr lang="en-US" altLang="zh-CN" sz="2800" dirty="0"/>
          </a:p>
        </p:txBody>
      </p:sp>
      <p:sp>
        <p:nvSpPr>
          <p:cNvPr id="7" name="QB_6_AN.49_1#fc65c4266.blank?pid=85c8fb707&amp;color=0,0,0&amp;vpa=43&amp;vtp=1&amp;bbb=1"/>
          <p:cNvSpPr/>
          <p:nvPr/>
        </p:nvSpPr>
        <p:spPr>
          <a:xfrm>
            <a:off x="1867567" y="3543300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呈献</a:t>
            </a:r>
            <a:endParaRPr lang="en-US" altLang="zh-CN" sz="2800" dirty="0"/>
          </a:p>
        </p:txBody>
      </p:sp>
      <p:sp>
        <p:nvSpPr>
          <p:cNvPr id="8" name="QB_6_AN.50_1#fc65c4266.blank?pid=85c8fb707&amp;color=0,0,0&amp;vpa=44&amp;vtp=1&amp;bbb=1"/>
          <p:cNvSpPr/>
          <p:nvPr/>
        </p:nvSpPr>
        <p:spPr>
          <a:xfrm>
            <a:off x="1867567" y="4165600"/>
            <a:ext cx="275748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同“贽”，见面礼</a:t>
            </a:r>
            <a:endParaRPr lang="en-US" altLang="zh-CN" sz="2800" dirty="0"/>
          </a:p>
        </p:txBody>
      </p:sp>
      <p:sp>
        <p:nvSpPr>
          <p:cNvPr id="9" name="QB_6_AN.51_1#fc65c4266.blank?pid=85c8fb707&amp;color=0,0,0&amp;vpa=45&amp;vtp=1&amp;bbb=1"/>
          <p:cNvSpPr/>
          <p:nvPr/>
        </p:nvSpPr>
        <p:spPr>
          <a:xfrm>
            <a:off x="1689767" y="4787900"/>
            <a:ext cx="168751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</a:t>
            </a:r>
            <a:endParaRPr lang="en-US" altLang="zh-CN" sz="2800" dirty="0"/>
          </a:p>
        </p:txBody>
      </p:sp>
      <p:sp>
        <p:nvSpPr>
          <p:cNvPr id="10" name="QB_6_BD.52_1#2a42c8460?pid=85c8fb707&amp;color=0,0,0&amp;vtp=1&amp;bbb=1"/>
          <p:cNvSpPr/>
          <p:nvPr/>
        </p:nvSpPr>
        <p:spPr>
          <a:xfrm>
            <a:off x="612648" y="5476314"/>
            <a:ext cx="10963656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53_1#2a42c8460.blank?pid=85c8fb707&amp;color=0,0,0&amp;vpa=46&amp;vtp=1&amp;bbb=1"/>
          <p:cNvSpPr/>
          <p:nvPr/>
        </p:nvSpPr>
        <p:spPr>
          <a:xfrm>
            <a:off x="1689767" y="5438214"/>
            <a:ext cx="240188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尽，尽其全部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1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4_1#c1622c468?pid=85c8fb707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第五段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甘心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设诡辩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顾反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55_1#c1622c468.blank?pid=85c8fb707&amp;color=0,0,0&amp;vpa=47&amp;vtp=1&amp;bbb=1"/>
          <p:cNvSpPr/>
          <p:nvPr/>
        </p:nvSpPr>
        <p:spPr>
          <a:xfrm>
            <a:off x="2223167" y="10835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第二年</a:t>
            </a:r>
            <a:endParaRPr lang="en-US" altLang="zh-CN" sz="2800" dirty="0"/>
          </a:p>
        </p:txBody>
      </p:sp>
      <p:sp>
        <p:nvSpPr>
          <p:cNvPr id="4" name="QB_6_AN.56_1#c1622c468.blank?pid=85c8fb707&amp;color=0,0,0&amp;vpa=48&amp;vtp=1&amp;bbb=1"/>
          <p:cNvSpPr/>
          <p:nvPr/>
        </p:nvSpPr>
        <p:spPr>
          <a:xfrm>
            <a:off x="2045367" y="17312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称心，快意</a:t>
            </a:r>
            <a:endParaRPr lang="en-US" altLang="zh-CN" sz="2800" dirty="0"/>
          </a:p>
        </p:txBody>
      </p:sp>
      <p:sp>
        <p:nvSpPr>
          <p:cNvPr id="5" name="QB_6_AN.57_1#c1622c468.blank?pid=85c8fb707&amp;color=0,0,0&amp;vpa=49&amp;vtp=1&amp;bbb=1"/>
          <p:cNvSpPr/>
          <p:nvPr/>
        </p:nvSpPr>
        <p:spPr>
          <a:xfrm>
            <a:off x="1689767" y="237896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相抵，抵得上</a:t>
            </a:r>
            <a:endParaRPr lang="en-US" altLang="zh-CN" sz="2800" dirty="0"/>
          </a:p>
        </p:txBody>
      </p:sp>
      <p:sp>
        <p:nvSpPr>
          <p:cNvPr id="6" name="QB_6_AN.58_1#c1622c468.blank?pid=85c8fb707&amp;color=0,0,0&amp;vpa=50&amp;vtp=1&amp;bbb=1"/>
          <p:cNvSpPr/>
          <p:nvPr/>
        </p:nvSpPr>
        <p:spPr>
          <a:xfrm>
            <a:off x="1689767" y="30266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趁机</a:t>
            </a:r>
            <a:endParaRPr lang="en-US" altLang="zh-CN" sz="2800" dirty="0"/>
          </a:p>
        </p:txBody>
      </p:sp>
      <p:sp>
        <p:nvSpPr>
          <p:cNvPr id="7" name="QB_6_AN.59_1#c1622c468.blank?pid=85c8fb707&amp;color=0,0,0&amp;vpa=51&amp;vtp=1&amp;bbb=1"/>
          <p:cNvSpPr/>
          <p:nvPr/>
        </p:nvSpPr>
        <p:spPr>
          <a:xfrm>
            <a:off x="2223167" y="36743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当权</a:t>
            </a:r>
            <a:endParaRPr lang="en-US" altLang="zh-CN" sz="2800" dirty="0"/>
          </a:p>
        </p:txBody>
      </p:sp>
      <p:sp>
        <p:nvSpPr>
          <p:cNvPr id="8" name="QB_6_AN.60_1#c1622c468.blank?pid=85c8fb707&amp;color=0,0,0&amp;vpa=52&amp;vtp=1&amp;bbb=1"/>
          <p:cNvSpPr/>
          <p:nvPr/>
        </p:nvSpPr>
        <p:spPr>
          <a:xfrm>
            <a:off x="2578767" y="4322064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说假话</a:t>
            </a:r>
            <a:endParaRPr lang="en-US" altLang="zh-CN" sz="2800" dirty="0"/>
          </a:p>
        </p:txBody>
      </p:sp>
      <p:sp>
        <p:nvSpPr>
          <p:cNvPr id="9" name="QB_6_AN.61_1#c1622c468.blank?pid=85c8fb707&amp;color=0,0,0&amp;vpa=53&amp;vtp=1&amp;bbb=1"/>
          <p:cNvSpPr/>
          <p:nvPr/>
        </p:nvSpPr>
        <p:spPr>
          <a:xfrm>
            <a:off x="2223167" y="49697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2_1#a5628fb42?pid=85c8fb707&amp;color=0,0,0&amp;vtp=1&amp;bt=1&amp;bb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第七段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稚子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3_1#a5628fb42.blank?pid=85c8fb707&amp;color=0,0,0&amp;vpa=54&amp;vtp=1&amp;bbb=1"/>
          <p:cNvSpPr/>
          <p:nvPr/>
        </p:nvSpPr>
        <p:spPr>
          <a:xfrm>
            <a:off x="20453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幼子</a:t>
            </a:r>
            <a:endParaRPr lang="en-US" altLang="zh-CN" sz="2800" dirty="0"/>
          </a:p>
        </p:txBody>
      </p:sp>
      <p:sp>
        <p:nvSpPr>
          <p:cNvPr id="4" name="QB_6_AN.64_1#a5628fb42.blank?pid=85c8fb707&amp;color=0,0,0&amp;vpa=55&amp;vtp=1&amp;bbb=1"/>
          <p:cNvSpPr/>
          <p:nvPr/>
        </p:nvSpPr>
        <p:spPr>
          <a:xfrm>
            <a:off x="1867567" y="17312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终于，最终</a:t>
            </a:r>
            <a:endParaRPr lang="en-US" altLang="zh-CN" sz="2800" dirty="0"/>
          </a:p>
        </p:txBody>
      </p:sp>
      <p:sp>
        <p:nvSpPr>
          <p:cNvPr id="5" name="QB_6_AN.65_1#a5628fb42.blank?pid=85c8fb707&amp;color=0,0,0&amp;vpa=56&amp;vtp=1&amp;bbb=1"/>
          <p:cNvSpPr/>
          <p:nvPr/>
        </p:nvSpPr>
        <p:spPr>
          <a:xfrm>
            <a:off x="1867567" y="23789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听从，接受</a:t>
            </a:r>
            <a:endParaRPr lang="en-US" altLang="zh-CN" sz="2800" dirty="0"/>
          </a:p>
        </p:txBody>
      </p:sp>
      <p:sp>
        <p:nvSpPr>
          <p:cNvPr id="6" name="QB_6_AN.66_1#a5628fb42.blank?pid=85c8fb707&amp;color=0,0,0&amp;vpa=57&amp;vtp=1&amp;bbb=1"/>
          <p:cNvSpPr/>
          <p:nvPr/>
        </p:nvSpPr>
        <p:spPr>
          <a:xfrm>
            <a:off x="1689767" y="3026664"/>
            <a:ext cx="24003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同“纳”，接纳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7_1#901b6b3bf?pid=85c8fb707&amp;color=0,0,0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第八段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冀幸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8_1#901b6b3bf.blank?pid=85c8fb707&amp;color=0,0,0&amp;vpa=58&amp;vtp=1&amp;bbb=1"/>
          <p:cNvSpPr/>
          <p:nvPr/>
        </p:nvSpPr>
        <p:spPr>
          <a:xfrm>
            <a:off x="1867567" y="10835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怪罪，责怪</a:t>
            </a:r>
            <a:endParaRPr lang="en-US" altLang="zh-CN" sz="2800" dirty="0"/>
          </a:p>
        </p:txBody>
      </p:sp>
      <p:sp>
        <p:nvSpPr>
          <p:cNvPr id="4" name="QB_6_AN.69_1#901b6b3bf.blank?pid=85c8fb707&amp;color=0,0,0&amp;vpa=59&amp;vtp=1"/>
          <p:cNvSpPr/>
          <p:nvPr/>
        </p:nvSpPr>
        <p:spPr>
          <a:xfrm>
            <a:off x="1689767" y="173126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恨</a:t>
            </a:r>
            <a:endParaRPr lang="en-US" altLang="zh-CN" sz="2800" dirty="0"/>
          </a:p>
        </p:txBody>
      </p:sp>
      <p:sp>
        <p:nvSpPr>
          <p:cNvPr id="5" name="QB_6_AN.70_1#901b6b3bf.blank?pid=85c8fb707&amp;color=0,0,0&amp;vpa=60&amp;vtp=1&amp;bbb=1"/>
          <p:cNvSpPr/>
          <p:nvPr/>
        </p:nvSpPr>
        <p:spPr>
          <a:xfrm>
            <a:off x="2223167" y="23789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挂心，挂念</a:t>
            </a:r>
            <a:endParaRPr lang="en-US" altLang="zh-CN" sz="2800" dirty="0"/>
          </a:p>
        </p:txBody>
      </p:sp>
      <p:sp>
        <p:nvSpPr>
          <p:cNvPr id="6" name="QB_6_AN.71_1#901b6b3bf.blank?pid=85c8fb707&amp;color=0,0,0&amp;vpa=61&amp;vtp=1&amp;bbb=1"/>
          <p:cNvSpPr/>
          <p:nvPr/>
        </p:nvSpPr>
        <p:spPr>
          <a:xfrm>
            <a:off x="2045367" y="30266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希望</a:t>
            </a:r>
            <a:endParaRPr lang="en-US" altLang="zh-CN" sz="2800" dirty="0"/>
          </a:p>
        </p:txBody>
      </p:sp>
      <p:sp>
        <p:nvSpPr>
          <p:cNvPr id="7" name="QB_6_AN.72_1#901b6b3bf.blank?pid=85c8fb707&amp;color=0,0,0&amp;vpa=62&amp;vtp=1&amp;bbb=1"/>
          <p:cNvSpPr/>
          <p:nvPr/>
        </p:nvSpPr>
        <p:spPr>
          <a:xfrm>
            <a:off x="1689767" y="3674364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思念。一说，保全</a:t>
            </a:r>
            <a:endParaRPr lang="en-US" altLang="zh-CN" sz="2800" dirty="0"/>
          </a:p>
        </p:txBody>
      </p:sp>
      <p:sp>
        <p:nvSpPr>
          <p:cNvPr id="8" name="QB_6_AN.73_1#901b6b3bf.blank?pid=85c8fb707&amp;color=0,0,0&amp;vpa=63&amp;vtp=1&amp;bbb=1"/>
          <p:cNvSpPr/>
          <p:nvPr/>
        </p:nvSpPr>
        <p:spPr>
          <a:xfrm>
            <a:off x="2045367" y="43220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</a:t>
            </a:r>
            <a:endParaRPr lang="en-US" altLang="zh-CN" sz="2800" dirty="0"/>
          </a:p>
        </p:txBody>
      </p:sp>
      <p:sp>
        <p:nvSpPr>
          <p:cNvPr id="9" name="QB_6_AN.74_1#901b6b3bf.blank?pid=85c8fb707&amp;color=0,0,0&amp;vpa=64&amp;vtp=1&amp;bbb=1"/>
          <p:cNvSpPr/>
          <p:nvPr/>
        </p:nvSpPr>
        <p:spPr>
          <a:xfrm>
            <a:off x="2223167" y="49697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表达意愿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cdba1c44.fixed?pid=8b041c8b7&amp;color=0,173,163&amp;vtp=1&amp;bbb=1"/>
          <p:cNvSpPr/>
          <p:nvPr/>
        </p:nvSpPr>
        <p:spPr>
          <a:xfrm>
            <a:off x="877824" y="2624328"/>
            <a:ext cx="11164888" cy="7223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中华传统文化经典研习——历史的现场</a:t>
            </a:r>
            <a:endParaRPr lang="en-US" altLang="zh-CN" sz="4000" dirty="0"/>
          </a:p>
        </p:txBody>
      </p:sp>
      <p:sp>
        <p:nvSpPr>
          <p:cNvPr id="3" name="C_2#3cdba1c44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3cdba1c44.fixed?pid=8b041c8b7&amp;color=0,173,163&amp;vtp=1&amp;bbb=1"/>
          <p:cNvSpPr/>
          <p:nvPr/>
        </p:nvSpPr>
        <p:spPr>
          <a:xfrm>
            <a:off x="877824" y="3493008"/>
            <a:ext cx="10981944" cy="10419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第9课</a:t>
            </a:r>
            <a:r>
              <a:rPr lang="en-US" altLang="zh-CN" sz="34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屈原列传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5_1#183e02c33?pid=85c8fb707&amp;color=0,0,0&amp;vtp=1&amp;bt=1&amp;bbb=1"/>
          <p:cNvSpPr/>
          <p:nvPr/>
        </p:nvSpPr>
        <p:spPr>
          <a:xfrm>
            <a:off x="612648" y="466344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相随属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6_1#183e02c33.blank?pid=85c8fb707&amp;color=0,0,0&amp;vpa=65&amp;vtp=1&amp;bbb=1"/>
          <p:cNvSpPr/>
          <p:nvPr/>
        </p:nvSpPr>
        <p:spPr>
          <a:xfrm>
            <a:off x="1867567" y="4358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</a:t>
            </a:r>
            <a:endParaRPr lang="en-US" altLang="zh-CN" sz="2800" dirty="0"/>
          </a:p>
        </p:txBody>
      </p:sp>
      <p:sp>
        <p:nvSpPr>
          <p:cNvPr id="4" name="QB_6_AN.77_1#183e02c33.blank?pid=85c8fb707&amp;color=0,0,0&amp;vpa=66&amp;vtp=1&amp;bbb=1"/>
          <p:cNvSpPr/>
          <p:nvPr/>
        </p:nvSpPr>
        <p:spPr>
          <a:xfrm>
            <a:off x="2045367" y="10835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帮助自己</a:t>
            </a:r>
            <a:endParaRPr lang="en-US" altLang="zh-CN" sz="2800" dirty="0"/>
          </a:p>
        </p:txBody>
      </p:sp>
      <p:sp>
        <p:nvSpPr>
          <p:cNvPr id="5" name="QB_6_AN.78_1#183e02c33.blank?pid=85c8fb707&amp;color=0,0,0&amp;vpa=67&amp;vtp=1&amp;bbb=1"/>
          <p:cNvSpPr/>
          <p:nvPr/>
        </p:nvSpPr>
        <p:spPr>
          <a:xfrm>
            <a:off x="2045367" y="17312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辅佐自己</a:t>
            </a:r>
            <a:endParaRPr lang="en-US" altLang="zh-CN" sz="2800" dirty="0"/>
          </a:p>
        </p:txBody>
      </p:sp>
      <p:sp>
        <p:nvSpPr>
          <p:cNvPr id="6" name="QB_6_AN.79_1#183e02c33.blank?pid=85c8fb707&amp;color=0,0,0&amp;vpa=68&amp;vtp=1&amp;bbb=1"/>
          <p:cNvSpPr/>
          <p:nvPr/>
        </p:nvSpPr>
        <p:spPr>
          <a:xfrm>
            <a:off x="2650204" y="23789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接连出现</a:t>
            </a:r>
            <a:endParaRPr lang="en-US" altLang="zh-CN" sz="2800" dirty="0"/>
          </a:p>
        </p:txBody>
      </p:sp>
      <p:sp>
        <p:nvSpPr>
          <p:cNvPr id="7" name="QB_6_AN.80_1#183e02c33.blank?pid=85c8fb707&amp;color=0,0,0&amp;vpa=69&amp;vtp=1&amp;bbb=1"/>
          <p:cNvSpPr/>
          <p:nvPr/>
        </p:nvSpPr>
        <p:spPr>
          <a:xfrm>
            <a:off x="2116804" y="3026664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安定太平的国家</a:t>
            </a:r>
            <a:endParaRPr lang="en-US" altLang="zh-CN" sz="2800" dirty="0"/>
          </a:p>
        </p:txBody>
      </p:sp>
      <p:sp>
        <p:nvSpPr>
          <p:cNvPr id="8" name="QB_6_AN.81_1#183e02c33.blank?pid=85c8fb707&amp;color=0,0,0&amp;vpa=70&amp;vtp=1&amp;bbb=1"/>
          <p:cNvSpPr/>
          <p:nvPr/>
        </p:nvSpPr>
        <p:spPr>
          <a:xfrm>
            <a:off x="1761204" y="3674364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副词，大概，或许</a:t>
            </a:r>
            <a:endParaRPr lang="en-US" altLang="zh-CN" sz="2800" dirty="0"/>
          </a:p>
        </p:txBody>
      </p:sp>
      <p:sp>
        <p:nvSpPr>
          <p:cNvPr id="9" name="QB_6_AN.82_1#183e02c33.blank?pid=85c8fb707&amp;color=0,0,0&amp;vpa=71&amp;vtp=1&amp;bbb=1"/>
          <p:cNvSpPr/>
          <p:nvPr/>
        </p:nvSpPr>
        <p:spPr>
          <a:xfrm>
            <a:off x="1761204" y="43220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职分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3_1#b65e4827a?pid=85c8fb707&amp;color=0,0,0&amp;mp=1&amp;vtp=1&amp;bt=1&amp;bbb=1"/>
          <p:cNvSpPr/>
          <p:nvPr/>
        </p:nvSpPr>
        <p:spPr>
          <a:xfrm>
            <a:off x="612648" y="46634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第九段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84_1#b65e4827a.blank?pid=85c8fb707&amp;color=0,0,0&amp;mp=1&amp;vpa=72&amp;vtp=1&amp;bbb=1"/>
          <p:cNvSpPr/>
          <p:nvPr/>
        </p:nvSpPr>
        <p:spPr>
          <a:xfrm>
            <a:off x="1689767" y="10835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诋毁</a:t>
            </a:r>
            <a:endParaRPr lang="en-US" altLang="zh-CN" sz="2800" dirty="0"/>
          </a:p>
        </p:txBody>
      </p:sp>
      <p:sp>
        <p:nvSpPr>
          <p:cNvPr id="4" name="QB_6_AN.85_1#b65e4827a.blank?pid=85c8fb707&amp;color=0,0,0&amp;mp=1&amp;vpa=73&amp;vtp=1&amp;bbb=1"/>
          <p:cNvSpPr/>
          <p:nvPr/>
        </p:nvSpPr>
        <p:spPr>
          <a:xfrm>
            <a:off x="1689767" y="17312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6_1#4ed7ec711?pid=85c8fb707&amp;color=0,0,0&amp;vtp=1&amp;bt=1&amp;bbb=1"/>
          <p:cNvSpPr/>
          <p:nvPr/>
        </p:nvSpPr>
        <p:spPr>
          <a:xfrm>
            <a:off x="612648" y="466344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第十段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颜色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憔悴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枯槁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凝滞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随其流而扬其波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87_1#4ed7ec711.blank?pid=85c8fb707&amp;color=0,0,0&amp;vpa=74&amp;vtp=1&amp;bbb=1"/>
          <p:cNvSpPr/>
          <p:nvPr/>
        </p:nvSpPr>
        <p:spPr>
          <a:xfrm>
            <a:off x="2045367" y="1070991"/>
            <a:ext cx="9731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到了</a:t>
            </a:r>
            <a:endParaRPr lang="en-US" altLang="zh-CN" sz="2800" dirty="0"/>
          </a:p>
        </p:txBody>
      </p:sp>
      <p:sp>
        <p:nvSpPr>
          <p:cNvPr id="7" name="QB_6_AN.88_1#4ed7ec711.blank?pid=85c8fb707&amp;color=0,0,0&amp;vpa=75&amp;vtp=1&amp;bbb=1"/>
          <p:cNvSpPr/>
          <p:nvPr/>
        </p:nvSpPr>
        <p:spPr>
          <a:xfrm>
            <a:off x="1867567" y="1705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披散，散开</a:t>
            </a:r>
            <a:endParaRPr lang="en-US" altLang="zh-CN" sz="2800" dirty="0"/>
          </a:p>
        </p:txBody>
      </p:sp>
      <p:sp>
        <p:nvSpPr>
          <p:cNvPr id="8" name="QB_6_AN.89_1#4ed7ec711.blank?pid=85c8fb707&amp;color=0,0,0&amp;vpa=76&amp;vtp=1&amp;bbb=1"/>
          <p:cNvSpPr/>
          <p:nvPr/>
        </p:nvSpPr>
        <p:spPr>
          <a:xfrm>
            <a:off x="2223167" y="234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脸色，面容</a:t>
            </a:r>
            <a:endParaRPr lang="en-US" altLang="zh-CN" sz="2800" dirty="0"/>
          </a:p>
        </p:txBody>
      </p:sp>
      <p:sp>
        <p:nvSpPr>
          <p:cNvPr id="9" name="QB_6_AN.90_1#4ed7ec711.blank?pid=85c8fb707&amp;color=0,0,0&amp;vpa=77&amp;vtp=1&amp;bbb=1"/>
          <p:cNvSpPr/>
          <p:nvPr/>
        </p:nvSpPr>
        <p:spPr>
          <a:xfrm>
            <a:off x="2045367" y="2975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忧愁的样子</a:t>
            </a:r>
            <a:endParaRPr lang="en-US" altLang="zh-CN" sz="2800" dirty="0"/>
          </a:p>
        </p:txBody>
      </p:sp>
      <p:sp>
        <p:nvSpPr>
          <p:cNvPr id="10" name="QB_6_AN.91_1#4ed7ec711.blank?pid=85c8fb707&amp;color=0,0,0&amp;vpa=78&amp;vtp=1&amp;bbb=1"/>
          <p:cNvSpPr/>
          <p:nvPr/>
        </p:nvSpPr>
        <p:spPr>
          <a:xfrm>
            <a:off x="2032667" y="3610991"/>
            <a:ext cx="56165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外貌，模样。形，身形。容，面容</a:t>
            </a:r>
            <a:endParaRPr lang="en-US" altLang="zh-CN" sz="2800" dirty="0"/>
          </a:p>
        </p:txBody>
      </p:sp>
      <p:sp>
        <p:nvSpPr>
          <p:cNvPr id="11" name="QB_6_AN.92_1#4ed7ec711.blank?pid=85c8fb707&amp;color=0,0,0&amp;vpa=79&amp;vtp=1&amp;bbb=1"/>
          <p:cNvSpPr/>
          <p:nvPr/>
        </p:nvSpPr>
        <p:spPr>
          <a:xfrm>
            <a:off x="2045367" y="4245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憔悴，瘦瘠</a:t>
            </a:r>
            <a:endParaRPr lang="en-US" altLang="zh-CN" sz="2800" dirty="0"/>
          </a:p>
        </p:txBody>
      </p:sp>
      <p:sp>
        <p:nvSpPr>
          <p:cNvPr id="12" name="QB_6_AN.93_1#4ed7ec711.blank?pid=85c8fb707&amp;color=0,0,0&amp;vpa=80&amp;vtp=1&amp;bbb=1"/>
          <p:cNvSpPr/>
          <p:nvPr/>
        </p:nvSpPr>
        <p:spPr>
          <a:xfrm>
            <a:off x="2223167" y="4880991"/>
            <a:ext cx="204470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拘泥、执着</a:t>
            </a:r>
            <a:endParaRPr lang="en-US" altLang="zh-CN" sz="2800" dirty="0"/>
          </a:p>
        </p:txBody>
      </p:sp>
      <p:sp>
        <p:nvSpPr>
          <p:cNvPr id="13" name="QB_6_AN.94_1#4ed7ec711.blank?pid=85c8fb707&amp;color=0,0,0&amp;vpa=81&amp;vtp=1&amp;bbb=1"/>
          <p:cNvSpPr/>
          <p:nvPr/>
        </p:nvSpPr>
        <p:spPr>
          <a:xfrm>
            <a:off x="3823366" y="5515991"/>
            <a:ext cx="34734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随从世俗，与之同流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6_2#4ed7ec711?pid=85c8fb707&amp;color=0,0,0&amp;vtp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86_3#4ed7ec711?pid=85c8fb707&amp;color=0,0,0&amp;vtp=1&amp;bbb=1"/>
          <p:cNvSpPr/>
          <p:nvPr/>
        </p:nvSpPr>
        <p:spPr>
          <a:xfrm>
            <a:off x="612648" y="1084591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怀瑾握瑜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弹冠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汶汶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B_6_BD.86_2#4ed7ec711?pid=85c8fb707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567" y="664596"/>
            <a:ext cx="265176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6_AN.95_1#4ed7ec711.blank?pid=85c8fb707&amp;color=0,0,0&amp;vpa=82&amp;vtp=1"/>
          <p:cNvSpPr/>
          <p:nvPr/>
        </p:nvSpPr>
        <p:spPr>
          <a:xfrm>
            <a:off x="1619917" y="429900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吃</a:t>
            </a:r>
            <a:endParaRPr lang="en-US" altLang="zh-CN" sz="2800" dirty="0"/>
          </a:p>
        </p:txBody>
      </p:sp>
      <p:sp>
        <p:nvSpPr>
          <p:cNvPr id="7" name="QB_6_AN.96_1#4ed7ec711.blank?pid=85c8fb707&amp;color=0,0,0&amp;vpa=83&amp;vtp=1"/>
          <p:cNvSpPr/>
          <p:nvPr/>
        </p:nvSpPr>
        <p:spPr>
          <a:xfrm>
            <a:off x="1689767" y="1054111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喝</a:t>
            </a:r>
            <a:endParaRPr lang="en-US" altLang="zh-CN" sz="2800" dirty="0"/>
          </a:p>
        </p:txBody>
      </p:sp>
      <p:sp>
        <p:nvSpPr>
          <p:cNvPr id="8" name="QB_6_AN.97_1#4ed7ec711.blank?pid=85c8fb707&amp;color=0,0,0&amp;vpa=84&amp;vtp=1&amp;bbb=1"/>
          <p:cNvSpPr/>
          <p:nvPr/>
        </p:nvSpPr>
        <p:spPr>
          <a:xfrm>
            <a:off x="1761204" y="1701811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薄酒</a:t>
            </a:r>
            <a:endParaRPr lang="en-US" altLang="zh-CN" sz="2800" dirty="0"/>
          </a:p>
        </p:txBody>
      </p:sp>
      <p:sp>
        <p:nvSpPr>
          <p:cNvPr id="9" name="QB_6_AN.98_1#4ed7ec711.blank?pid=85c8fb707&amp;color=0,0,0&amp;vpa=85&amp;vtp=1&amp;bbb=1"/>
          <p:cNvSpPr/>
          <p:nvPr/>
        </p:nvSpPr>
        <p:spPr>
          <a:xfrm>
            <a:off x="2815304" y="2349511"/>
            <a:ext cx="8116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比喻保持高洁美好的节操志向。瑾、瑜，都是美玉</a:t>
            </a:r>
            <a:endParaRPr lang="en-US" altLang="zh-CN" sz="2800" dirty="0"/>
          </a:p>
        </p:txBody>
      </p:sp>
      <p:sp>
        <p:nvSpPr>
          <p:cNvPr id="10" name="QB_6_AN.99_1#4ed7ec711.blank?pid=85c8fb707&amp;color=0,0,0&amp;vpa=86&amp;vtp=1&amp;bbb=1"/>
          <p:cNvSpPr/>
          <p:nvPr/>
        </p:nvSpPr>
        <p:spPr>
          <a:xfrm>
            <a:off x="2116804" y="2997211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弹去帽子上的灰尘</a:t>
            </a:r>
            <a:endParaRPr lang="en-US" altLang="zh-CN" sz="2800" dirty="0"/>
          </a:p>
        </p:txBody>
      </p:sp>
      <p:sp>
        <p:nvSpPr>
          <p:cNvPr id="11" name="QB_6_AN.100_1#4ed7ec711.blank?pid=85c8fb707&amp;color=0,0,0&amp;vpa=87&amp;vtp=1&amp;bbb=1"/>
          <p:cNvSpPr/>
          <p:nvPr/>
        </p:nvSpPr>
        <p:spPr>
          <a:xfrm>
            <a:off x="2116804" y="364491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洁净的样子</a:t>
            </a:r>
            <a:endParaRPr lang="en-US" altLang="zh-CN" sz="2800" dirty="0"/>
          </a:p>
        </p:txBody>
      </p:sp>
      <p:sp>
        <p:nvSpPr>
          <p:cNvPr id="12" name="QB_6_AN.101_1#4ed7ec711.blank?pid=85c8fb707&amp;color=0,0,0&amp;vpa=88&amp;vtp=1&amp;bbb=1"/>
          <p:cNvSpPr/>
          <p:nvPr/>
        </p:nvSpPr>
        <p:spPr>
          <a:xfrm>
            <a:off x="2116804" y="429261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浑浊的样子</a:t>
            </a:r>
            <a:endParaRPr lang="en-US" altLang="zh-CN" sz="2800" dirty="0"/>
          </a:p>
        </p:txBody>
      </p:sp>
      <p:sp>
        <p:nvSpPr>
          <p:cNvPr id="13" name="QB_6_AN.102_1#4ed7ec711.blank?pid=85c8fb707&amp;color=0,0,0&amp;vpa=89&amp;vtp=1&amp;bbb=1"/>
          <p:cNvSpPr/>
          <p:nvPr/>
        </p:nvSpPr>
        <p:spPr>
          <a:xfrm>
            <a:off x="2116804" y="4940311"/>
            <a:ext cx="27574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“长流”，指江水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3_1#6e78e9d72?pid=85c8fb707&amp;color=0,0,0&amp;vtp=1&amp;bbb=1&amp;h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晧晧之白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4_1#6e78e9d72.blank?pid=85c8fb707&amp;color=0,0,0&amp;vpa=90&amp;vtp=1&amp;bbb=1&amp;hb=1"/>
          <p:cNvSpPr/>
          <p:nvPr/>
        </p:nvSpPr>
        <p:spPr>
          <a:xfrm>
            <a:off x="612648" y="437520"/>
            <a:ext cx="10963656" cy="1280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比喻品德的高尚纯洁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。晧，同“皓”。晧晧，皎洁的样子</a:t>
            </a:r>
            <a:endParaRPr lang="en-US" altLang="zh-CN" sz="2800" dirty="0"/>
          </a:p>
        </p:txBody>
      </p:sp>
      <p:sp>
        <p:nvSpPr>
          <p:cNvPr id="4" name="QB_6_AN.105_1#6e78e9d72.blank?pid=85c8fb707&amp;color=0,0,0&amp;vpa=91&amp;vtp=1&amp;bbb=1"/>
          <p:cNvSpPr/>
          <p:nvPr/>
        </p:nvSpPr>
        <p:spPr>
          <a:xfrm>
            <a:off x="2116804" y="1732920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尘垢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6_1#cffde2766?pid=85c8fb707&amp;color=0,0,0&amp;mp=1&amp;vtp=1&amp;bt=1&amp;bbb=1"/>
          <p:cNvSpPr/>
          <p:nvPr/>
        </p:nvSpPr>
        <p:spPr>
          <a:xfrm>
            <a:off x="612648" y="466344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第十一段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07_1#cffde2766.blank?pid=85c8fb707&amp;color=0,0,0&amp;mp=1&amp;vpa=92&amp;vtp=1&amp;bbb=1"/>
          <p:cNvSpPr/>
          <p:nvPr/>
        </p:nvSpPr>
        <p:spPr>
          <a:xfrm>
            <a:off x="1689767" y="1083564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党徒，同类或同一派别的人</a:t>
            </a:r>
            <a:endParaRPr lang="en-US" altLang="zh-CN" sz="2800" dirty="0"/>
          </a:p>
        </p:txBody>
      </p:sp>
      <p:sp>
        <p:nvSpPr>
          <p:cNvPr id="4" name="QB_6_AN.108_1#cffde2766.blank?pid=85c8fb707&amp;color=0,0,0&amp;mp=1&amp;vpa=93&amp;vtp=1&amp;bbb=1"/>
          <p:cNvSpPr/>
          <p:nvPr/>
        </p:nvSpPr>
        <p:spPr>
          <a:xfrm>
            <a:off x="1689767" y="1731264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文辞，这里指文学</a:t>
            </a:r>
            <a:endParaRPr lang="en-US" altLang="zh-CN" sz="2800" dirty="0"/>
          </a:p>
        </p:txBody>
      </p:sp>
      <p:sp>
        <p:nvSpPr>
          <p:cNvPr id="5" name="QB_6_AN.109_1#cffde2766.blank?pid=85c8fb707&amp;color=0,0,0&amp;mp=1&amp;vpa=94&amp;vtp=1&amp;bbb=1"/>
          <p:cNvSpPr/>
          <p:nvPr/>
        </p:nvSpPr>
        <p:spPr>
          <a:xfrm>
            <a:off x="1867567" y="23789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效法，继承</a:t>
            </a:r>
            <a:endParaRPr lang="en-US" altLang="zh-CN" sz="2800" dirty="0"/>
          </a:p>
        </p:txBody>
      </p:sp>
      <p:sp>
        <p:nvSpPr>
          <p:cNvPr id="6" name="QB_6_AN.110_1#cffde2766.blank?pid=85c8fb707&amp;color=0,0,0&amp;mp=1&amp;vpa=95&amp;vtp=1&amp;bbb=1"/>
          <p:cNvSpPr/>
          <p:nvPr/>
        </p:nvSpPr>
        <p:spPr>
          <a:xfrm>
            <a:off x="2045367" y="30266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委婉得体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1_1#cffde2766?pid=85c8fb707&amp;color=0,0,0&amp;mp=1&amp;vtp=1&amp;bt=1&amp;bbb=1"/>
          <p:cNvSpPr/>
          <p:nvPr/>
        </p:nvSpPr>
        <p:spPr>
          <a:xfrm>
            <a:off x="612648" y="46634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第十二段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垂涕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爽然自失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2_1#cffde2766.blank?pid=85c8fb707&amp;color=0,0,0&amp;mp=1&amp;vpa=96&amp;vtp=1&amp;bbb=1"/>
          <p:cNvSpPr/>
          <p:nvPr/>
        </p:nvSpPr>
        <p:spPr>
          <a:xfrm>
            <a:off x="1689767" y="1083564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到某地去</a:t>
            </a:r>
            <a:endParaRPr lang="en-US" altLang="zh-CN" sz="2800" dirty="0"/>
          </a:p>
        </p:txBody>
      </p:sp>
      <p:sp>
        <p:nvSpPr>
          <p:cNvPr id="4" name="QB_6_AN.113_1#cffde2766.blank?pid=85c8fb707&amp;color=0,0,0&amp;mp=1&amp;vpa=97&amp;vtp=1&amp;bbb=1"/>
          <p:cNvSpPr/>
          <p:nvPr/>
        </p:nvSpPr>
        <p:spPr>
          <a:xfrm>
            <a:off x="2045367" y="17312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落泪，哭泣</a:t>
            </a:r>
            <a:endParaRPr lang="en-US" altLang="zh-CN" sz="2800" dirty="0"/>
          </a:p>
        </p:txBody>
      </p:sp>
      <p:sp>
        <p:nvSpPr>
          <p:cNvPr id="5" name="QB_6_AN.114_1#cffde2766.blank?pid=85c8fb707&amp;color=0,0,0&amp;mp=1&amp;vpa=98&amp;vtp=1&amp;bbb=1"/>
          <p:cNvSpPr/>
          <p:nvPr/>
        </p:nvSpPr>
        <p:spPr>
          <a:xfrm>
            <a:off x="1689767" y="2378964"/>
            <a:ext cx="9731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凭吊</a:t>
            </a:r>
            <a:endParaRPr lang="en-US" altLang="zh-CN" sz="2800" dirty="0"/>
          </a:p>
        </p:txBody>
      </p:sp>
      <p:sp>
        <p:nvSpPr>
          <p:cNvPr id="6" name="QB_6_AN.115_1#cffde2766.blank?pid=85c8fb707&amp;color=0,0,0&amp;mp=1&amp;vpa=99&amp;vtp=1&amp;bbb=1"/>
          <p:cNvSpPr/>
          <p:nvPr/>
        </p:nvSpPr>
        <p:spPr>
          <a:xfrm>
            <a:off x="1689767" y="3026664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为怪</a:t>
            </a:r>
            <a:endParaRPr lang="en-US" altLang="zh-CN" sz="2800" dirty="0"/>
          </a:p>
        </p:txBody>
      </p:sp>
      <p:sp>
        <p:nvSpPr>
          <p:cNvPr id="7" name="QB_6_AN.116_1#cffde2766.blank?pid=85c8fb707&amp;color=0,0,0&amp;mp=1&amp;vpa=100&amp;vtp=1&amp;bbb=1"/>
          <p:cNvSpPr/>
          <p:nvPr/>
        </p:nvSpPr>
        <p:spPr>
          <a:xfrm>
            <a:off x="1689767" y="3674364"/>
            <a:ext cx="2759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同等看待</a:t>
            </a:r>
            <a:endParaRPr lang="en-US" altLang="zh-CN" sz="2800" dirty="0"/>
          </a:p>
        </p:txBody>
      </p:sp>
      <p:sp>
        <p:nvSpPr>
          <p:cNvPr id="8" name="QB_6_AN.117_1#cffde2766.blank?pid=85c8fb707&amp;color=0,0,0&amp;mp=1&amp;vpa=101&amp;vtp=1&amp;bbb=1"/>
          <p:cNvSpPr/>
          <p:nvPr/>
        </p:nvSpPr>
        <p:spPr>
          <a:xfrm>
            <a:off x="2045367" y="4322064"/>
            <a:ext cx="34734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离官去职或在朝任职</a:t>
            </a:r>
            <a:endParaRPr lang="en-US" altLang="zh-CN" sz="2800" dirty="0"/>
          </a:p>
        </p:txBody>
      </p:sp>
      <p:sp>
        <p:nvSpPr>
          <p:cNvPr id="9" name="QB_6_AN.118_1#cffde2766.blank?pid=85c8fb707&amp;color=0,0,0&amp;mp=1&amp;vpa=102&amp;vtp=1&amp;bbb=1"/>
          <p:cNvSpPr/>
          <p:nvPr/>
        </p:nvSpPr>
        <p:spPr>
          <a:xfrm>
            <a:off x="2756567" y="4969764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茫然若有所失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086e0df3?pid=deb6d2247&amp;color=0,173,163&amp;vtp=1&amp;bt=1&amp;bbb=1"/>
          <p:cNvSpPr/>
          <p:nvPr/>
        </p:nvSpPr>
        <p:spPr>
          <a:xfrm>
            <a:off x="612648" y="466344"/>
            <a:ext cx="10963656" cy="495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文章结构与主旨</a:t>
            </a:r>
            <a:endParaRPr lang="en-US" altLang="zh-CN" sz="3200" dirty="0"/>
          </a:p>
        </p:txBody>
      </p:sp>
      <p:sp>
        <p:nvSpPr>
          <p:cNvPr id="3" name="QB_5_BD.119_1#789205cbf?pid=0086e0df3&amp;color=0,0,0&amp;vtp=1&amp;bbb=1"/>
          <p:cNvSpPr/>
          <p:nvPr/>
        </p:nvSpPr>
        <p:spPr>
          <a:xfrm>
            <a:off x="612648" y="954024"/>
            <a:ext cx="10963656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厘清结构</a:t>
            </a:r>
            <a:endParaRPr lang="en-US" altLang="zh-CN" sz="2800" dirty="0"/>
          </a:p>
        </p:txBody>
      </p:sp>
      <p:pic>
        <p:nvPicPr>
          <p:cNvPr id="4" name="QB_5_BD.119_2#789205cbf?pid=0086e0df3&amp;color=0,0,0&amp;tib=255,255,255&amp;vip=103#10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9152" y="1656779"/>
            <a:ext cx="6573150" cy="43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AN.120_1#789205cbf.blank?pid=0086e0df3&amp;color=0,0,0&amp;vpa=103&amp;vtp=1"/>
          <p:cNvSpPr/>
          <p:nvPr/>
        </p:nvSpPr>
        <p:spPr>
          <a:xfrm>
            <a:off x="5834796" y="2968192"/>
            <a:ext cx="2848097" cy="506865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由见“绌”到见“迁”</a:t>
            </a:r>
            <a:endParaRPr lang="en-US" altLang="zh-CN" sz="2700" dirty="0"/>
          </a:p>
        </p:txBody>
      </p:sp>
      <p:sp>
        <p:nvSpPr>
          <p:cNvPr id="6" name="QB_5_AN.121_1#789205cbf.blank?pid=0086e0df3&amp;color=0,0,0&amp;vpa=104&amp;vtp=1"/>
          <p:cNvSpPr/>
          <p:nvPr/>
        </p:nvSpPr>
        <p:spPr>
          <a:xfrm>
            <a:off x="5665841" y="5220924"/>
            <a:ext cx="3000961" cy="466637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屈原死后的影响</a:t>
            </a:r>
            <a:endParaRPr lang="en-US" altLang="zh-CN" sz="27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2_1#789205cbf?pid=0086e0df3&amp;color=0,0,0&amp;mp=1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概括主旨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本文采用夹叙夹议的手法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记述了屈原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从被免官到被流放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的若干事迹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介绍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评价了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屈原的高洁志向和对楚国的赤诚之心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说明了屈原的一生与楚国的兴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亡休戚相关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赞美了他的爱国主义精神和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刚正不阿的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高洁情操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也流露出作者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感自身的深切叹惋之情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和抑郁不平之气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123_1#789205cbf.blank?pid=0086e0df3&amp;color=0,0,0&amp;mp=1&amp;vpa=105&amp;vtp=1&amp;bbb=1"/>
          <p:cNvSpPr/>
          <p:nvPr/>
        </p:nvSpPr>
        <p:spPr>
          <a:xfrm>
            <a:off x="7734967" y="10852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从被信任到被疏远</a:t>
            </a:r>
            <a:endParaRPr lang="en-US" altLang="zh-CN" sz="2800" dirty="0"/>
          </a:p>
        </p:txBody>
      </p:sp>
      <p:sp>
        <p:nvSpPr>
          <p:cNvPr id="4" name="QB_5_AN.124_1#789205cbf.blank?pid=0086e0df3&amp;color=0,0,0&amp;mp=1&amp;vpa=106&amp;vtp=1&amp;bbb=1"/>
          <p:cNvSpPr/>
          <p:nvPr/>
        </p:nvSpPr>
        <p:spPr>
          <a:xfrm>
            <a:off x="4890166" y="17329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自沉汨罗江</a:t>
            </a:r>
            <a:endParaRPr lang="en-US" altLang="zh-CN" sz="2800" dirty="0"/>
          </a:p>
        </p:txBody>
      </p:sp>
      <p:sp>
        <p:nvSpPr>
          <p:cNvPr id="5" name="QB_5_AN.125_1#789205cbf.blank?pid=0086e0df3&amp;color=0,0,0&amp;mp=1&amp;vpa=107&amp;vtp=1&amp;bbb=1"/>
          <p:cNvSpPr/>
          <p:nvPr/>
        </p:nvSpPr>
        <p:spPr>
          <a:xfrm>
            <a:off x="7379367" y="30283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志洁行廉</a:t>
            </a:r>
            <a:endParaRPr lang="en-US" altLang="zh-CN" sz="2800" dirty="0"/>
          </a:p>
        </p:txBody>
      </p:sp>
      <p:sp>
        <p:nvSpPr>
          <p:cNvPr id="6" name="QB_5_AN.126_1#789205cbf.blank?pid=0086e0df3&amp;color=0,0,0&amp;mp=1&amp;vpa=108&amp;vtp=1&amp;bbb=1"/>
          <p:cNvSpPr/>
          <p:nvPr/>
        </p:nvSpPr>
        <p:spPr>
          <a:xfrm>
            <a:off x="5956966" y="3676020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悼屈原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395ca0fa.fixed?pid=3cdba1c44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4000" dirty="0"/>
          </a:p>
        </p:txBody>
      </p:sp>
      <p:sp>
        <p:nvSpPr>
          <p:cNvPr id="3" name="C_3#c395ca0fa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95d652107?pid=3cdba1c44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0" y="554868"/>
            <a:ext cx="54864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3#95d652107?pid=3cdba1c44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 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课时目标：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1.正确理解本课的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，注意这一类词语在具体语境中的意义，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避免以今义理解古义。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2.领略《史记》所展现的屈原的</a:t>
            </a:r>
            <a:r>
              <a:rPr lang="en-US" altLang="zh-CN" sz="2800" u="wavy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人物风采</a:t>
            </a:r>
            <a:r>
              <a:rPr lang="en-US" altLang="zh-CN" sz="280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,体会司马迁寄托在屈原身上的</a:t>
            </a:r>
            <a:endParaRPr lang="en-US" altLang="zh-CN" sz="280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情感，进而了解司马迁通过《史记》表现出来的</a:t>
            </a:r>
            <a:r>
              <a:rPr lang="en-US" altLang="zh-CN" sz="2800" u="wavy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抗争精神</a:t>
            </a:r>
            <a:r>
              <a:rPr lang="en-US" altLang="zh-CN" sz="280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和进步观点。</a:t>
            </a:r>
            <a:endParaRPr lang="en-US" altLang="zh-CN" sz="2800" spc="-5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3.品味作品中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记叙、议论、抒情相结合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的艺术手法，鉴赏作者将屈原的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生平事迹放在楚国日趋衰亡的大背景下来展现的</a:t>
            </a:r>
            <a:r>
              <a:rPr lang="en-US" altLang="zh-CN" sz="2800" u="wavy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叙事艺术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c36615b3b?pid=c395ca0fa&amp;color=0,0,0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情境探究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展开厚重的历史长卷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，形形色色的历史人物纷至沓来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。读着他们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，我们会产生不同的情感，也会对人物作出评价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。学校将组织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一次主题为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“历史人物纵横谈”的专题讨论会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，要求从课文涉及的主要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历史人物中选择一位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，谈谈对他的认识和评价，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并为其写一篇推文。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我们班选择历史人物屈原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，为了更好地参与这个活动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，我们需要从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屈原列传》中寻找灵感。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cb28daaa?pid=c395ca0fa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任务一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走近屈子丰碑</a:t>
            </a:r>
            <a:endParaRPr lang="en-US" altLang="zh-CN" sz="3000" dirty="0"/>
          </a:p>
        </p:txBody>
      </p:sp>
      <p:sp>
        <p:nvSpPr>
          <p:cNvPr id="3" name="QB_5_BD.127_1#a6ac66a69?sp=1&amp;pid=0cb28daaa&amp;color=0,0,0&amp;vtp=1&amp;bbb=1&amp;hb=1"/>
          <p:cNvSpPr/>
          <p:nvPr/>
        </p:nvSpPr>
        <p:spPr>
          <a:xfrm>
            <a:off x="612648" y="1115647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阅读课文，对屈原的人生际遇及楚国的历史进行梳理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，填写下面的表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（可用文章原文填表）。（4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7" name="QB_5_BD.127_2#a6ac66a69?colgroup=4,8,7,8&amp;pid=0cb28daaa&amp;color=0,0,0&amp;vtp=1&amp;bbb=1&amp;hb=1"/>
          <p:cNvGraphicFramePr>
            <a:graphicFrameLocks noGrp="1"/>
          </p:cNvGraphicFramePr>
          <p:nvPr/>
        </p:nvGraphicFramePr>
        <p:xfrm>
          <a:off x="612648" y="2531618"/>
          <a:ext cx="10917936" cy="2900680"/>
        </p:xfrm>
        <a:graphic>
          <a:graphicData uri="http://schemas.openxmlformats.org/drawingml/2006/table">
            <a:tbl>
              <a:tblPr/>
              <a:tblGrid>
                <a:gridCol w="1655064"/>
                <a:gridCol w="3163824"/>
                <a:gridCol w="2834640"/>
                <a:gridCol w="326440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人生阶段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屈原的言行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楚国大事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24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楚怀王左徒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入则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与王图议国事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以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出号令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出则接遇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宾客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应对诸侯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/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博闻强志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明于治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娴于辞令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QB_5_BD.127_3#a6ac66a69?colgroup=4,8,7,8&amp;pid=0cb28daa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17936" cy="5072825"/>
        </p:xfrm>
        <a:graphic>
          <a:graphicData uri="http://schemas.openxmlformats.org/drawingml/2006/table">
            <a:tbl>
              <a:tblPr/>
              <a:tblGrid>
                <a:gridCol w="1655064"/>
                <a:gridCol w="3163824"/>
                <a:gridCol w="2834640"/>
                <a:gridCol w="326440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人生阶段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屈原的言行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楚国大事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458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/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屈平疾王听之不聪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谗谄之蔽明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邪曲之害公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方正之不容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故忧愁幽思而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《离骚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推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此志也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虽与日月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争光可也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28_1#a6ac66a69.blank?pid=0cb28daaa&amp;color=0,0,0&amp;mp=1&amp;vpa=109&amp;vtp=1&amp;bbb=1&amp;hb=1"/>
          <p:cNvSpPr/>
          <p:nvPr/>
        </p:nvSpPr>
        <p:spPr>
          <a:xfrm>
            <a:off x="2339712" y="2475547"/>
            <a:ext cx="3036824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造为宪令，上官大夫心害其能而谗之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，作《离骚》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QB_5_BD.129_1#a6ac66a69?colgroup=4,8,7,8&amp;pid=0cb28daa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17936" cy="4010152"/>
        </p:xfrm>
        <a:graphic>
          <a:graphicData uri="http://schemas.openxmlformats.org/drawingml/2006/table">
            <a:tbl>
              <a:tblPr/>
              <a:tblGrid>
                <a:gridCol w="1655064"/>
                <a:gridCol w="3163824"/>
                <a:gridCol w="2834640"/>
                <a:gridCol w="326440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人生阶段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屈原的言行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楚国大事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191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受骗绝齐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两次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伐秦大败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楚大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误释张仪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诸侯共击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楚怀王客死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于秦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/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30_1#a6ac66a69.blank?pid=0cb28daaa&amp;color=0,0,0&amp;mp=1&amp;vpa=110&amp;vtp=1&amp;bbb=1&amp;hb=1"/>
          <p:cNvSpPr/>
          <p:nvPr/>
        </p:nvSpPr>
        <p:spPr>
          <a:xfrm>
            <a:off x="2339712" y="1944211"/>
            <a:ext cx="3036824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顾反，谏怀王杀张仪，劝阻怀王入秦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B_5_BD.131_1#a6ac66a69?colgroup=4,8,7,8&amp;pid=0cb28daa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17936" cy="3963353"/>
        </p:xfrm>
        <a:graphic>
          <a:graphicData uri="http://schemas.openxmlformats.org/drawingml/2006/table">
            <a:tbl>
              <a:tblPr/>
              <a:tblGrid>
                <a:gridCol w="1655064"/>
                <a:gridCol w="3163824"/>
                <a:gridCol w="2834640"/>
                <a:gridCol w="326440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人生阶段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屈原的言行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楚国大事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1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虽放流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眷顾楚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系心怀王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忘欲反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一篇之中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三致志焉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人君无愚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莫不欲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求忠以自为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举贤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以自佐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不知忠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臣之分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此不知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人之祸也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32_1#a6ac66a69.blank?pid=0cb28daaa&amp;color=0,0,0&amp;mp=1&amp;vpa=111&amp;vtp=1&amp;bbb=1&amp;hb=1"/>
          <p:cNvSpPr/>
          <p:nvPr/>
        </p:nvSpPr>
        <p:spPr>
          <a:xfrm>
            <a:off x="5503536" y="1920811"/>
            <a:ext cx="2707640" cy="1664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长子顷襄王立，以其弟子兰为令尹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QB_5_BD.133_1#a6ac66a69?colgroup=4,8,7,8&amp;pid=0cb28daaa&amp;color=0,0,0&amp;mp=1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17936" cy="3958400"/>
        </p:xfrm>
        <a:graphic>
          <a:graphicData uri="http://schemas.openxmlformats.org/drawingml/2006/table">
            <a:tbl>
              <a:tblPr/>
              <a:tblGrid>
                <a:gridCol w="1655064"/>
                <a:gridCol w="3303355"/>
                <a:gridCol w="2695109"/>
                <a:gridCol w="3264408"/>
              </a:tblGrid>
              <a:tr h="6182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人生阶段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屈原的言行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生平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楚国大事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作者评价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其后楚日以削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数十年,竟为秦所灭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楚有宋玉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唐勒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景差之徒者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然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皆祖屈原之从容辞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终莫敢直谏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5_AN.134_1#a6ac66a69.blank?pid=0cb28daaa&amp;color=0,0,0&amp;mp=1&amp;vpa=112&amp;vtp=1&amp;bbb=1&amp;hb=1"/>
          <p:cNvSpPr/>
          <p:nvPr/>
        </p:nvSpPr>
        <p:spPr>
          <a:xfrm>
            <a:off x="2339712" y="1359535"/>
            <a:ext cx="3036824" cy="2773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至于江滨，被发行吟泽畔，颜色憔悴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形容枯槁；于是怀石，遂自投汨罗以死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（每空1分）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1_1#fcd43b4bd?sp=1&amp;pid=0cb28daaa&amp;color=0,0,0&amp;mp=1&amp;vtp=1&amp;bt=1&amp;bbb=1&amp;hb=1&amp;hltap=1"/>
          <p:cNvSpPr/>
          <p:nvPr/>
        </p:nvSpPr>
        <p:spPr>
          <a:xfrm>
            <a:off x="612648" y="468000"/>
            <a:ext cx="10963656" cy="558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结合上面的表格，分析屈原的才能主要表现在哪些方面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，文中塑造了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屈原怎样的形象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2_1#fcd43b4bd?sp=1&amp;pid=0cb28daaa&amp;color=0,0,0&amp;mp=1&amp;vtp=1&amp;bt=1&amp;bbb=1&amp;hb=1&amp;hla=1"/>
          <p:cNvSpPr/>
          <p:nvPr/>
        </p:nvSpPr>
        <p:spPr>
          <a:xfrm>
            <a:off x="612648" y="1564772"/>
            <a:ext cx="10963656" cy="447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1）①政治才能：“博闻强志，明于治乱，娴于辞令”。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内政上，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与王图议国事，以出号令”；外交上，“接遇宾客，应对诸侯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”。看穿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张仪的阴谋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，劝怀王杀张仪；恨子兰“劝怀王入秦而不反”。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②文学才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：主要著作有《离骚》《怀沙》《天问》《招魂》《哀郢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》。《离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》是屈原的代表作，是我国古代最长的抒情诗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，抒发了屈原的崇高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理想和炽热感情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。（每点2分）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2）形象：屈原才能卓越，光明磊落，矢志不渝，心忧国家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，坚持自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己的政治主张和人生信念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，是一个殉道者的形象。（2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31b01c33?pid=c395ca0fa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任务二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学习叙事艺术</a:t>
            </a:r>
            <a:endParaRPr lang="en-US" altLang="zh-CN" sz="3000" dirty="0"/>
          </a:p>
        </p:txBody>
      </p:sp>
      <p:sp>
        <p:nvSpPr>
          <p:cNvPr id="3" name="QB_5_BD.311_1#f9dad19a9?sp=1&amp;pid=a31b01c33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文中多次运用侧面描写的手法来衬托屈原的形象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,请结合课文内容具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2_1#f9dad19a9?sp=1&amp;pid=a31b01c33&amp;color=0,0,0&amp;vtp=1&amp;bbb=1&amp;hb=1&amp;hla=1"/>
          <p:cNvSpPr/>
          <p:nvPr/>
        </p:nvSpPr>
        <p:spPr>
          <a:xfrm>
            <a:off x="612648" y="238310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其一,以上官大夫衬其正;其二,以令尹子兰衬其忠;其三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，以怀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王衬其明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;其四,以楚使衬其才;其五,以渔父衬其洁;其六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,以宋玉之徒衬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。②综观全篇,看似写了许多与传主无关的闲人闲事,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实则闲笔不闲,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从不同的侧面衬托了屈原的高尚品德和杰出才华,是传记的有机组成部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f844f61a?pid=a31b01c33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素养必备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衬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古人说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山欲高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尽出则不高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烟霞锁其腰则高矣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水欲远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出则不远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掩映断其脉则远矣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这种技法用在文章中便是衬托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技法运用得当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会产生事半功倍之效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f844f61a?pid=a31b01c33&amp;color=0,0,0&amp;vtp=1&amp;bt=1&amp;bbb=1&amp;hb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衬托的类型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衬体与本体相类似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衬体从正面衬托本体的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叫正衬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如用鲜花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阳光衬托欢快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幸福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用秋风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落叶衬托悲惨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凄凉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美好事物衬托人物的美好心灵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衬体与本体相反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衬体从反面衬托本体的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叫反衬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迅的小说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祝福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用鲁镇旧历年底祝福时的热闹来反衬祥林嫂的悲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惨命运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从而揭露了封建礼教的吃人本质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三国演义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中诸葛亮舌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战群儒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作者以众谋士的短视和怯懦反衬诸葛亮超人的胆识和气魄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deb6d2247?lid=deb6d2247&amp;cid=deb6d2247&amp;tib=255,255,255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029968"/>
            <a:ext cx="429768" cy="429768"/>
          </a:xfrm>
          <a:prstGeom prst="rect">
            <a:avLst/>
          </a:prstGeom>
        </p:spPr>
      </p:pic>
      <p:sp>
        <p:nvSpPr>
          <p:cNvPr id="3" name="C_1#目录1:deb6d2247?lid=deb6d2247&amp;cid=deb6d2247&amp;vtp=1&amp;bt=1&amp;bbb=1">
            <a:hlinkClick r:id="rId1" action="ppaction://hlinksldjump"/>
          </p:cNvPr>
          <p:cNvSpPr/>
          <p:nvPr/>
        </p:nvSpPr>
        <p:spPr>
          <a:xfrm>
            <a:off x="3776472" y="1984248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3050" dirty="0"/>
          </a:p>
        </p:txBody>
      </p:sp>
      <p:pic>
        <p:nvPicPr>
          <p:cNvPr id="4" name="C_1#目录1:deb6d2247?lid=c395ca0fa&amp;cid=c395ca0fa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2935224"/>
            <a:ext cx="429768" cy="429768"/>
          </a:xfrm>
          <a:prstGeom prst="rect">
            <a:avLst/>
          </a:prstGeom>
        </p:spPr>
      </p:pic>
      <p:sp>
        <p:nvSpPr>
          <p:cNvPr id="5" name="C_1#目录1:deb6d2247?lid=c395ca0fa&amp;cid=c395ca0fa&amp;vtp=1&amp;bbb=1">
            <a:hlinkClick r:id="rId3" action="ppaction://hlinksldjump"/>
          </p:cNvPr>
          <p:cNvSpPr/>
          <p:nvPr/>
        </p:nvSpPr>
        <p:spPr>
          <a:xfrm>
            <a:off x="3776472" y="2880360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合作探究·提能力</a:t>
            </a:r>
            <a:endParaRPr lang="en-US" altLang="zh-CN" sz="3050" dirty="0"/>
          </a:p>
        </p:txBody>
      </p:sp>
      <p:pic>
        <p:nvPicPr>
          <p:cNvPr id="6" name="C_1#目录1:deb6d2247?lid=f6f3d5758&amp;cid=f6f3d5758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3831336"/>
            <a:ext cx="429768" cy="429768"/>
          </a:xfrm>
          <a:prstGeom prst="rect">
            <a:avLst/>
          </a:prstGeom>
        </p:spPr>
      </p:pic>
      <p:sp>
        <p:nvSpPr>
          <p:cNvPr id="7" name="C_1#目录1:deb6d2247?lid=f6f3d5758&amp;cid=f6f3d5758&amp;vtp=1&amp;bbb=1">
            <a:hlinkClick r:id="rId4" action="ppaction://hlinksldjump"/>
          </p:cNvPr>
          <p:cNvSpPr/>
          <p:nvPr/>
        </p:nvSpPr>
        <p:spPr>
          <a:xfrm>
            <a:off x="3776472" y="3776472"/>
            <a:ext cx="3675888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107950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f844f61a?pid=a31b01c33&amp;color=0,0,0&amp;vtp=1&amp;bt=1&amp;bbb=1&amp;h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运用衬托的注意事项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衬体与本体之间要存在紧密而自然的联系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否则不能构成衬托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严禁主次失调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应该以本体为主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以衬体为次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否则会喧宾夺主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衬托与对比的不同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衬托的衬体与本体有主次之分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本体是主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衬体是次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而对比一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般不分主次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1_1#74fcc70e9?sp=1&amp;pid=a31b01c33&amp;color=0,0,0&amp;vtp=1&amp;bt=1&amp;bbb=1&amp;hb=1&amp;hltap=1"/>
          <p:cNvSpPr/>
          <p:nvPr/>
        </p:nvSpPr>
        <p:spPr>
          <a:xfrm>
            <a:off x="612648" y="468000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传记通常是客观记述的，而有人称本文是“太史公变调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”，即史传中的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变体”。请结合课文内容，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简要分析本文在表达方式上的艺术特点。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2_1#74fcc70e9?sp=1&amp;pid=a31b01c33&amp;color=0,0,0&amp;vtp=1&amp;bt=1&amp;bbb=1&amp;hb=1&amp;hla=1"/>
          <p:cNvSpPr/>
          <p:nvPr/>
        </p:nvSpPr>
        <p:spPr>
          <a:xfrm>
            <a:off x="612648" y="237554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夹叙夹议，一唱三叹。本文在叙述中夹杂着议论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：一处是评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《离骚》，目的是赞美屈原的志向“与日月争光可也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”；一处是强调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屈原的忠诚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，分析楚怀王客死他乡的原因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；还有一处是屈原与渔父的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，既是屈原自述其志，又是司马迁借叙述以表达赞美和礼敬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，寓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评于叙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。这三处议论，一唱三叹，形成一种咏叹抒情的笔调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，将感情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2_1#74fcc70e9?sp=1&amp;pid=a31b01c33&amp;color=0,0,0&amp;vtp=1&amp;bt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1_1#74fcc70e9?sp=1&amp;pid=a31b01c33&amp;color=0,0,0&amp;vtp=1&amp;bt=1&amp;bbb=1&amp;hb=1&amp;hla=1"/>
          <p:cNvSpPr/>
          <p:nvPr/>
        </p:nvSpPr>
        <p:spPr>
          <a:xfrm>
            <a:off x="612648" y="4426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抒发得淋漓尽致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。②浓厚的抒情色彩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。司马迁在屈原身上寄托了对自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己的身世之叹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：屈原由于正道直行而被疏远、流放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；司马迁由于敢于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直言而被处以宫刑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司马迁以最真挚的情感歌颂了屈原的崇高人格，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以最大的怨愤揭露了统治者的昏庸不察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。叙中有情，倾向鲜明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；议中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，直抒胸臆。（每点3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1_1#bd3c78865?sp=1&amp;pid=a31b01c33&amp;color=0,0,0&amp;vtp=1&amp;bt=1&amp;bbb=1&amp;hb=1&amp;hltap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作者是怎样把屈原的作品和其人格联系起来的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？用大量的笔墨来写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离骚》有什么作用？（6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2_1#bd3c78865?sp=1&amp;pid=a31b01c33&amp;color=0,0,0&amp;vtp=1&amp;bt=1&amp;bbb=1&amp;hb=1&amp;hla=1"/>
          <p:cNvSpPr/>
          <p:nvPr/>
        </p:nvSpPr>
        <p:spPr>
          <a:xfrm>
            <a:off x="612648" y="173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作者从文如其人的角度对屈原的高洁品行给予了高度赞扬。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本文在分析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《离骚》创作缘由时，说屈原“忧愁幽思而作《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离骚》”，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表现了屈原忧国忧民的思想感情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；在评价《离骚》文“约”辞“微”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说屈原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“志洁”“行廉”，因此多用香草美人作比喻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。这些无不在表现屈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原伟大崇高的人格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2_1#bd3c78865?sp=1&amp;pid=a31b01c33&amp;color=0,0,0&amp;vtp=1&amp;bt=1&amp;bbb=1&amp;hb=1&amp;hltap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1_1#bd3c78865?sp=1&amp;pid=a31b01c33&amp;color=0,0,0&amp;vtp=1&amp;bt=1&amp;bbb=1&amp;hb=1&amp;hla=1"/>
          <p:cNvSpPr/>
          <p:nvPr/>
        </p:nvSpPr>
        <p:spPr>
          <a:xfrm>
            <a:off x="612648" y="4426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2）作用：内容上，《离骚》是屈原的代表作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，表达了屈原崇高的理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想和忠贞不渝的爱国情怀，也体现了他的高洁品格和决不与奸佞同流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合污的操守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。用屈原自己的作品来塑造屈原的形象，这种“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现身说法”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使屈原的形象更真实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、更丰满。结构上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，与屈原后来的蒙冤受屈形成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对比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，为下文写屈原的冤屈进行铺垫。（4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1_1#e7e07b0ee?sp=1&amp;pid=a31b01c33&amp;color=0,0,0&amp;vtp=1&amp;bt=1&amp;bbb=1&amp;hb=1&amp;hltap=1"/>
          <p:cNvSpPr/>
          <p:nvPr/>
        </p:nvSpPr>
        <p:spPr>
          <a:xfrm>
            <a:off x="612648" y="468000"/>
            <a:ext cx="10963656" cy="571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本文是为屈原作传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,作者却将其生平事迹放在楚国日趋衰亡的大背景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下来展现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，这样写的用意是什么?（4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2_1#e7e07b0ee?sp=1&amp;pid=a31b01c33&amp;color=0,0,0&amp;vtp=1&amp;bt=1&amp;bbb=1&amp;hb=1&amp;hla=1"/>
          <p:cNvSpPr/>
          <p:nvPr/>
        </p:nvSpPr>
        <p:spPr>
          <a:xfrm>
            <a:off x="612648" y="1701297"/>
            <a:ext cx="10963656" cy="444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凸显屈原对于楚国的价值和意义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。作者将屈原的命运置于社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会历史的大背景下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,通过叙述一系列重大的历史事件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,展现出人物的个人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遭遇与国家的命运息息相关，表现出屈原这样的优秀人物在历史的滚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滚车轮中的无力感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,寄寓着浓重的悲剧意味。②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衬托屈原的人物形象。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楚国的内外交困的局面是楚怀王的昏聩贪婪以及靳尚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、郑袖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、子兰等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人的谄媚奸邪造成的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。他们构成了屈原的对立面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，从反面衬托了屈原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的才能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、智慧与爱国精神。（每点2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9a7d7c46?pid=c395ca0fa&amp;color=0,173,163&amp;vtp=1&amp;bt=1&amp;bbb=1"/>
          <p:cNvSpPr/>
          <p:nvPr/>
        </p:nvSpPr>
        <p:spPr>
          <a:xfrm>
            <a:off x="612648" y="466344"/>
            <a:ext cx="10963656" cy="598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任务三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把握思想情感</a:t>
            </a:r>
            <a:endParaRPr lang="en-US" altLang="zh-CN" sz="3000" dirty="0"/>
          </a:p>
        </p:txBody>
      </p:sp>
      <p:sp>
        <p:nvSpPr>
          <p:cNvPr id="3" name="QB_5_BD.311_1#127723f67?sp=1&amp;pid=19a7d7c46&amp;color=0,0,0&amp;vtp=1&amp;bbb=1&amp;hb=1&amp;hltap=1"/>
          <p:cNvSpPr/>
          <p:nvPr/>
        </p:nvSpPr>
        <p:spPr>
          <a:xfrm>
            <a:off x="612648" y="1056467"/>
            <a:ext cx="10963656" cy="5143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本文中记叙屈原与渔父的两次对话各有什么作用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？从中可以看出二人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的思想有何差异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2_1#127723f67?sp=1&amp;pid=19a7d7c46&amp;color=0,0,0&amp;vtp=1&amp;bbb=1&amp;hb=1&amp;hla=1"/>
          <p:cNvSpPr/>
          <p:nvPr/>
        </p:nvSpPr>
        <p:spPr>
          <a:xfrm>
            <a:off x="612648" y="2161748"/>
            <a:ext cx="10963656" cy="4000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1）作用：①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第一次对话揭示了屈原的悲剧是由时代造成的，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“举世混浊”、“众人皆醉”之时，“清”者、“醒”者必然惨遭厄运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第二次对话突出了屈原高洁的品格和坚定的操守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表现了他矢志不渝、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以死明志的品质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。（每点1分）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2）差异：通过屈原与渔父的对话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，可以看出二人代表着两种不同的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人生哲学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、品格操守、价值取向。一种是矢志不渝、以死明志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是随波逐流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、明哲保身。（2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1_1#a54fd5c08?sp=1&amp;pid=19a7d7c46&amp;color=0,0,0&amp;vtp=1&amp;bt=1&amp;bbb=1&amp;hb=1&amp;hltap=1"/>
          <p:cNvSpPr/>
          <p:nvPr/>
        </p:nvSpPr>
        <p:spPr>
          <a:xfrm>
            <a:off x="612648" y="468000"/>
            <a:ext cx="10963656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司马迁写此传也意在抒写个人幽愤，在本文末说他对屈原是“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悲其志”。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联系屈原生平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，说说屈原的“志”是什么，司马迁为什么“悲其志”。（6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2_1#a54fd5c08?sp=1&amp;pid=19a7d7c46&amp;color=0,0,0&amp;vtp=1&amp;bt=1&amp;bbb=1&amp;hb=1&amp;hla=1"/>
          <p:cNvSpPr/>
          <p:nvPr/>
        </p:nvSpPr>
        <p:spPr>
          <a:xfrm>
            <a:off x="612648" y="1692788"/>
            <a:ext cx="10963656" cy="4356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1）“志”指屈原忠君爱国的思想,心系国家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、希望国家繁荣富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强的理想追求以及高洁不屈的品格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2）司马迁“悲其志”，既是对屈原的人格和政治追求的肯定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,也是对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腐朽政治和黑暗社会的鞭笞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。司马迁与屈原有相似的身世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：一样的怀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、正直、忠君爱国、有志向；一样被疏,面临生死抉择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。唯一不同的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是屈原是以死明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“志”,司马迁是以生践“志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”。所以司马迁是借写屈原抒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发自己的感愤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。（4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87eb26f5?pid=c395ca0fa&amp;color=0,173,163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任务四</a:t>
            </a:r>
            <a:r>
              <a:rPr lang="en-US" altLang="zh-CN" sz="3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书写人物推文</a:t>
            </a:r>
            <a:endParaRPr lang="en-US" altLang="zh-CN" sz="3000" dirty="0"/>
          </a:p>
        </p:txBody>
      </p:sp>
      <p:sp>
        <p:nvSpPr>
          <p:cNvPr id="3" name="QB_5_BD.311_1#9b1a0bb76?sp=1&amp;pid=887eb26f5&amp;color=0,0,0&amp;vtp=1&amp;bbb=1&amp;hb=1&amp;hltap=1"/>
          <p:cNvSpPr/>
          <p:nvPr/>
        </p:nvSpPr>
        <p:spPr>
          <a:xfrm>
            <a:off x="612648" y="1115647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请结合文章内容，写一则有关屈原这一历史人物的推文。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不少于100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个字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2_1#9b1a0bb76?sp=1&amp;pid=887eb26f5&amp;color=0,0,0&amp;vtp=1&amp;bbb=1&amp;hb=1&amp;hla=1"/>
          <p:cNvSpPr/>
          <p:nvPr/>
        </p:nvSpPr>
        <p:spPr>
          <a:xfrm>
            <a:off x="612648" y="2383107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示例）他是一曲挽歌，长路漫漫独自求索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，一代风华随江水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漂泊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，虽逾千年犹在耳畔；他是一曲壮歌，“众人皆醉而我独醒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衣向水抛国恨家仇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，看万舟重重渡遍。他用自己的生命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，为中华民族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传统精神种下识忠奸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、辨真伪、品清浊的种子。他生为理想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，死为自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。（6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737bf378?pid=c395ca0fa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思维发展与提升</a:t>
            </a:r>
            <a:endParaRPr lang="en-US" altLang="zh-CN" sz="3200" dirty="0"/>
          </a:p>
        </p:txBody>
      </p:sp>
      <p:sp>
        <p:nvSpPr>
          <p:cNvPr id="3" name="QB_5_BD.311_1#c2e12cfc3?sp=1&amp;pid=6737bf378&amp;color=0,0,0&amp;vtp=1&amp;bbb=1&amp;hb=1&amp;hltap=1"/>
          <p:cNvSpPr/>
          <p:nvPr/>
        </p:nvSpPr>
        <p:spPr>
          <a:xfrm>
            <a:off x="612648" y="954024"/>
            <a:ext cx="1096365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对于屈原自沉汨罗江而死的做法，有人赞成，有人不赞成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。你的观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点是怎样的呢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？说说你的理由。（4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5_AN.312_1#c2e12cfc3?sp=1&amp;pid=6737bf378&amp;color=0,0,0&amp;vtp=1&amp;bbb=1&amp;hb=1&amp;hla=1"/>
          <p:cNvSpPr/>
          <p:nvPr/>
        </p:nvSpPr>
        <p:spPr>
          <a:xfrm>
            <a:off x="612648" y="222148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示例1）赞成。屈原之死留给后世一种永恒的精神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。他虽自沉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汨罗江而死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，但他为国、为民、为理想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、为美政不惜牺牲的精神已融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入中华儿女的灵魂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。文天祥虽死犹生，丹心照汗青；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史可法身殉孤城，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忠心可鉴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。屈原的爱国主义精神如长夜中的星光，闪耀着璀璨的光辉。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示例2）不赞成。屈原不死可以为楚国作出更大的贡献</a:t>
            </a: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。对屈原的爱</a:t>
            </a:r>
            <a:endParaRPr lang="en-US" altLang="zh-CN" sz="2800" b="1" i="0" spc="-5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国精神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，我们没有丝毫的怀疑，但死亡并不是爱国的唯一行为</a:t>
            </a: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。伍子胥</a:t>
            </a:r>
            <a:endParaRPr lang="en-US" altLang="zh-CN" sz="2800" b="1" i="0" spc="-5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eb6d2247.fixed?pid=3cdba1c44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自主学习·悟新知</a:t>
            </a:r>
            <a:endParaRPr lang="en-US" altLang="zh-CN" sz="4000" dirty="0"/>
          </a:p>
        </p:txBody>
      </p:sp>
      <p:sp>
        <p:nvSpPr>
          <p:cNvPr id="3" name="C_3#deb6d2247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12_1#c2e12cfc3?sp=1&amp;pid=6737bf378&amp;color=0,0,0&amp;vtp=1&amp;bbb=1&amp;hb=1&amp;hltap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311_1#c2e12cfc3?sp=1&amp;pid=6737bf378&amp;color=0,0,0&amp;vtp=1&amp;bbb=1&amp;hb=1&amp;hla=1"/>
          <p:cNvSpPr/>
          <p:nvPr/>
        </p:nvSpPr>
        <p:spPr>
          <a:xfrm>
            <a:off x="612648" y="4426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率领吴军攻楚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，申包胥求救于秦，立于秦廷，昼夜大哭</a:t>
            </a: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，七天七夜滴水</a:t>
            </a:r>
            <a:endParaRPr lang="en-US" altLang="zh-CN" sz="2800" b="1" i="0" spc="-5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未进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，最终借得秦师。楚国日趋衰亡，屈原却投江自尽</a:t>
            </a: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，这样的做法显</a:t>
            </a:r>
            <a:endParaRPr lang="en-US" altLang="zh-CN" sz="2800" b="1" i="0" spc="-5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然没能为自己的国家作出更大的贡献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。司马迁选择隐忍，才有了《</a:t>
            </a: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史记》</a:t>
            </a:r>
            <a:endParaRPr lang="en-US" altLang="zh-CN" sz="2800" b="1" i="0" spc="-5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的问世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；陶渊明选择归隐，才留给后世绮丽的诗篇。同样</a:t>
            </a: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，屈原若不选</a:t>
            </a:r>
            <a:endParaRPr lang="en-US" altLang="zh-CN" sz="2800" b="1" i="0" spc="-5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择死亡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，也可以为中华民族的文化宝库增添更多璀璨的明珠。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表明观点1分，说明理由3分，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言之成理即可）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ffb24e0b?pid=c395ca0fa&amp;color=0,173,163&amp;vtp=1&amp;bt=1&amp;bbb=1"/>
          <p:cNvSpPr/>
          <p:nvPr/>
        </p:nvSpPr>
        <p:spPr>
          <a:xfrm>
            <a:off x="612648" y="466344"/>
            <a:ext cx="10963656" cy="89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文言积累</a:t>
            </a:r>
            <a:endParaRPr lang="en-US" altLang="zh-CN" sz="3200" dirty="0"/>
          </a:p>
        </p:txBody>
      </p:sp>
      <p:sp>
        <p:nvSpPr>
          <p:cNvPr id="3" name="QB_5_BD.144_1#90b02e94f?sp=1&amp;pid=5ffb24e0b&amp;color=0,0,0&amp;vtp=1&amp;bbb=1"/>
          <p:cNvSpPr/>
          <p:nvPr/>
        </p:nvSpPr>
        <p:spPr>
          <a:xfrm>
            <a:off x="612648" y="954024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284470" algn="l"/>
              </a:tabLst>
              <a:defRPr/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读准字音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2844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①惨怛(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②齐桓(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2844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③皭然(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④滓(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2844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⑤濯淖(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⑥憔悴(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2844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⑦枯槁(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⑧啜其醨(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284470" algn="l"/>
              </a:tabLst>
              <a:defRPr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⑨唐眜(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⑩温蠖(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B_5_AN.145_1#90b02e94f.bracket?pid=5ffb24e0b&amp;color=0,0,0&amp;vpa=113&amp;vtp=1&amp;bbb=1"/>
          <p:cNvSpPr/>
          <p:nvPr/>
        </p:nvSpPr>
        <p:spPr>
          <a:xfrm>
            <a:off x="1704848" y="1609344"/>
            <a:ext cx="7334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5" name="QB_5_AN.146_1#90b02e94f.bracket?pid=5ffb24e0b&amp;color=0,0,0&amp;vpa=114&amp;vtp=1&amp;bbb=1"/>
          <p:cNvSpPr/>
          <p:nvPr/>
        </p:nvSpPr>
        <p:spPr>
          <a:xfrm>
            <a:off x="7076472" y="1609344"/>
            <a:ext cx="1033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6" name="QB_5_AN.147_1#90b02e94f.bracket?pid=5ffb24e0b&amp;color=0,0,0&amp;vpa=115&amp;vtp=1&amp;bbb=1"/>
          <p:cNvSpPr/>
          <p:nvPr/>
        </p:nvSpPr>
        <p:spPr>
          <a:xfrm>
            <a:off x="1791367" y="2257044"/>
            <a:ext cx="8334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ji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7" name="QB_5_AN.148_1#90b02e94f.bracket?pid=5ffb24e0b&amp;color=0,0,0&amp;vpa=116&amp;vtp=1&amp;bbb=1"/>
          <p:cNvSpPr/>
          <p:nvPr/>
        </p:nvSpPr>
        <p:spPr>
          <a:xfrm>
            <a:off x="6708172" y="2257044"/>
            <a:ext cx="51435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zǐ</a:t>
            </a:r>
            <a:endParaRPr lang="en-US" altLang="zh-CN" sz="2800" dirty="0"/>
          </a:p>
        </p:txBody>
      </p:sp>
      <p:sp>
        <p:nvSpPr>
          <p:cNvPr id="8" name="QB_5_AN.149_1#90b02e94f.bracket?pid=5ffb24e0b&amp;color=0,0,0&amp;vpa=117&amp;vtp=1&amp;bbb=1"/>
          <p:cNvSpPr/>
          <p:nvPr/>
        </p:nvSpPr>
        <p:spPr>
          <a:xfrm>
            <a:off x="1804067" y="2904744"/>
            <a:ext cx="8143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9" name="QB_5_AN.150_1#90b02e94f.bracket?pid=5ffb24e0b&amp;color=0,0,0&amp;vpa=118&amp;vtp=1&amp;bbb=1"/>
          <p:cNvSpPr/>
          <p:nvPr/>
        </p:nvSpPr>
        <p:spPr>
          <a:xfrm>
            <a:off x="7038372" y="2904744"/>
            <a:ext cx="9128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qi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10" name="QB_5_AN.151_1#90b02e94f.bracket?pid=5ffb24e0b&amp;color=0,0,0&amp;vpa=119&amp;vtp=1&amp;bbb=1"/>
          <p:cNvSpPr/>
          <p:nvPr/>
        </p:nvSpPr>
        <p:spPr>
          <a:xfrm>
            <a:off x="1804067" y="3552444"/>
            <a:ext cx="8112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ɡ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o</a:t>
            </a:r>
            <a:endParaRPr lang="en-US" altLang="zh-CN" sz="2800" dirty="0"/>
          </a:p>
        </p:txBody>
      </p:sp>
      <p:sp>
        <p:nvSpPr>
          <p:cNvPr id="11" name="QB_5_AN.152_1#90b02e94f.bracket?pid=5ffb24e0b&amp;color=0,0,0&amp;vpa=120&amp;vtp=1&amp;bbb=1"/>
          <p:cNvSpPr/>
          <p:nvPr/>
        </p:nvSpPr>
        <p:spPr>
          <a:xfrm>
            <a:off x="7444772" y="3552444"/>
            <a:ext cx="99060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chuò</a:t>
            </a:r>
            <a:endParaRPr lang="en-US" altLang="zh-CN" sz="2800" dirty="0"/>
          </a:p>
        </p:txBody>
      </p:sp>
      <p:sp>
        <p:nvSpPr>
          <p:cNvPr id="12" name="QB_5_AN.153_1#90b02e94f.bracket?pid=5ffb24e0b&amp;color=0,0,0&amp;vpa=121&amp;vtp=1&amp;bbb=1"/>
          <p:cNvSpPr/>
          <p:nvPr/>
        </p:nvSpPr>
        <p:spPr>
          <a:xfrm>
            <a:off x="1753267" y="4200144"/>
            <a:ext cx="7334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mò</a:t>
            </a:r>
            <a:endParaRPr lang="en-US" altLang="zh-CN" sz="2800" dirty="0"/>
          </a:p>
        </p:txBody>
      </p:sp>
      <p:sp>
        <p:nvSpPr>
          <p:cNvPr id="13" name="QB_5_AN.154_1#90b02e94f.bracket?pid=5ffb24e0b&amp;color=0,0,0&amp;vpa=122&amp;vtp=1&amp;bbb=1"/>
          <p:cNvSpPr/>
          <p:nvPr/>
        </p:nvSpPr>
        <p:spPr>
          <a:xfrm>
            <a:off x="7076472" y="4200144"/>
            <a:ext cx="8334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huò</a:t>
            </a:r>
            <a:endParaRPr lang="en-US" altLang="zh-CN" sz="2800" dirty="0"/>
          </a:p>
        </p:txBody>
      </p:sp>
      <p:sp>
        <p:nvSpPr>
          <p:cNvPr id="14" name="QB_5_BD.144_1#90b02e94f?sp=1&amp;pid=5ffb24e0b&amp;color=0,0,0&amp;vtp=1&amp;bbb=1&amp;zzd= 3"/>
          <p:cNvSpPr/>
          <p:nvPr/>
        </p:nvSpPr>
        <p:spPr>
          <a:xfrm>
            <a:off x="1482630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5_BD.144_1#90b02e94f?sp=1&amp;pid=5ffb24e0b&amp;color=0,0,0&amp;vtp=1&amp;bbb=1&amp;zzd= 3"/>
          <p:cNvSpPr/>
          <p:nvPr/>
        </p:nvSpPr>
        <p:spPr>
          <a:xfrm>
            <a:off x="6767735" y="226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5_BD.144_1#90b02e94f?sp=1&amp;pid=5ffb24e0b&amp;color=0,0,0&amp;vtp=1&amp;bbb=1&amp;zzd= 5"/>
          <p:cNvSpPr/>
          <p:nvPr/>
        </p:nvSpPr>
        <p:spPr>
          <a:xfrm>
            <a:off x="1127030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5_BD.144_1#90b02e94f?sp=1&amp;pid=5ffb24e0b&amp;color=0,0,0&amp;vtp=1&amp;bbb=1&amp;zzd= 5"/>
          <p:cNvSpPr/>
          <p:nvPr/>
        </p:nvSpPr>
        <p:spPr>
          <a:xfrm>
            <a:off x="6412135" y="290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5_BD.144_1#90b02e94f?sp=1&amp;pid=5ffb24e0b&amp;color=0,0,0&amp;vtp=1&amp;bbb=1&amp;zzd= 7"/>
          <p:cNvSpPr/>
          <p:nvPr/>
        </p:nvSpPr>
        <p:spPr>
          <a:xfrm>
            <a:off x="1482630" y="355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5_BD.144_1#90b02e94f?sp=1&amp;pid=5ffb24e0b&amp;color=0,0,0&amp;vtp=1&amp;bbb=1&amp;zzd= 7"/>
          <p:cNvSpPr/>
          <p:nvPr/>
        </p:nvSpPr>
        <p:spPr>
          <a:xfrm>
            <a:off x="6412135" y="355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5_BD.144_1#90b02e94f?sp=1&amp;pid=5ffb24e0b&amp;color=0,0,0&amp;vtp=1&amp;bbb=1&amp;zzd= 9"/>
          <p:cNvSpPr/>
          <p:nvPr/>
        </p:nvSpPr>
        <p:spPr>
          <a:xfrm>
            <a:off x="1482630" y="420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B_5_BD.144_1#90b02e94f?sp=1&amp;pid=5ffb24e0b&amp;color=0,0,0&amp;vtp=1&amp;bbb=1&amp;zzd= 9"/>
          <p:cNvSpPr/>
          <p:nvPr/>
        </p:nvSpPr>
        <p:spPr>
          <a:xfrm>
            <a:off x="6412135" y="420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B_5_BD.144_1#90b02e94f?sp=1&amp;pid=5ffb24e0b&amp;color=0,0,0&amp;vtp=1&amp;bbb=1&amp;zzd= 11"/>
          <p:cNvSpPr/>
          <p:nvPr/>
        </p:nvSpPr>
        <p:spPr>
          <a:xfrm>
            <a:off x="1482630" y="486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B_5_BD.144_1#90b02e94f?sp=1&amp;pid=5ffb24e0b&amp;color=0,0,0&amp;vtp=1&amp;bbb=1&amp;zzd= 11"/>
          <p:cNvSpPr/>
          <p:nvPr/>
        </p:nvSpPr>
        <p:spPr>
          <a:xfrm>
            <a:off x="6767735" y="486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55_1#2e7deaa00?pid=5ffb24e0b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请指出并解释通假字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156_1#5919fb56c?pid=2e7deaa00&amp;color=0,0,0&amp;vtp=1&amp;bbb=1"/>
          <p:cNvSpPr/>
          <p:nvPr/>
        </p:nvSpPr>
        <p:spPr>
          <a:xfrm>
            <a:off x="612648" y="10852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犹离忧也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6_AN.157_1#5919fb56c.blank?pid=2e7deaa00&amp;color=0,0,0&amp;vpa=123&amp;vtp=1&amp;bbb=1"/>
          <p:cNvSpPr/>
          <p:nvPr/>
        </p:nvSpPr>
        <p:spPr>
          <a:xfrm>
            <a:off x="1511967" y="1702451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“离”同“罹”，遭受。</a:t>
            </a:r>
            <a:endParaRPr lang="en-US" altLang="zh-CN" sz="2800" dirty="0"/>
          </a:p>
        </p:txBody>
      </p:sp>
      <p:sp>
        <p:nvSpPr>
          <p:cNvPr id="5" name="QB_6_BD.158_1#bfd23e386?pid=2e7deaa00&amp;color=0,0,0&amp;vtp=1&amp;bbb=1"/>
          <p:cNvSpPr/>
          <p:nvPr/>
        </p:nvSpPr>
        <p:spPr>
          <a:xfrm>
            <a:off x="612648" y="24314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其称文小而其指极大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6" name="QB_6_AN.159_1#bfd23e386.blank?pid=2e7deaa00&amp;color=0,0,0&amp;vpa=124&amp;vtp=1&amp;bbb=1"/>
          <p:cNvSpPr/>
          <p:nvPr/>
        </p:nvSpPr>
        <p:spPr>
          <a:xfrm>
            <a:off x="1511967" y="3048651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“指”同“旨”，意旨。</a:t>
            </a:r>
            <a:endParaRPr lang="en-US" altLang="zh-CN" sz="2800" dirty="0"/>
          </a:p>
        </p:txBody>
      </p:sp>
      <p:sp>
        <p:nvSpPr>
          <p:cNvPr id="7" name="QB_6_BD.160_1#acaa4777f?pid=2e7deaa00&amp;color=0,0,0&amp;vtp=1&amp;bbb=1"/>
          <p:cNvSpPr/>
          <p:nvPr/>
        </p:nvSpPr>
        <p:spPr>
          <a:xfrm>
            <a:off x="612648" y="37776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皭然泥而不滓者也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8" name="QB_6_AN.161_1#acaa4777f.blank?pid=2e7deaa00&amp;color=0,0,0&amp;vpa=125&amp;vtp=1&amp;bbb=1"/>
          <p:cNvSpPr/>
          <p:nvPr/>
        </p:nvSpPr>
        <p:spPr>
          <a:xfrm>
            <a:off x="1511967" y="4394851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“泥”同“涅”，染黑。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2_1#700ae33c6?pid=2e7deaa00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屈平既绌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3" name="QB_6_AN.163_1#700ae33c6.blank?pid=2e7deaa00&amp;color=0,0,0&amp;vpa=126&amp;vtp=1&amp;bbb=1"/>
          <p:cNvSpPr/>
          <p:nvPr/>
        </p:nvSpPr>
        <p:spPr>
          <a:xfrm>
            <a:off x="1511967" y="1085220"/>
            <a:ext cx="48990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“绌”同“黜”，指被罢免官职。</a:t>
            </a:r>
            <a:endParaRPr lang="en-US" altLang="zh-CN" sz="2800" dirty="0"/>
          </a:p>
        </p:txBody>
      </p:sp>
      <p:sp>
        <p:nvSpPr>
          <p:cNvPr id="4" name="QB_6_BD.164_1#47b1203ec?pid=2e7deaa00&amp;color=0,0,0&amp;vtp=1&amp;bbb=1"/>
          <p:cNvSpPr/>
          <p:nvPr/>
        </p:nvSpPr>
        <p:spPr>
          <a:xfrm>
            <a:off x="612648" y="18066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齐与楚从亲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5" name="QB_6_AN.165_1#47b1203ec.blank?pid=2e7deaa00&amp;color=0,0,0&amp;vpa=127&amp;vtp=1&amp;bbb=1"/>
          <p:cNvSpPr/>
          <p:nvPr/>
        </p:nvSpPr>
        <p:spPr>
          <a:xfrm>
            <a:off x="1511967" y="2423874"/>
            <a:ext cx="52562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“从”同“纵”，合纵，联合抗秦。</a:t>
            </a:r>
            <a:endParaRPr lang="en-US" altLang="zh-CN" sz="2800" dirty="0"/>
          </a:p>
        </p:txBody>
      </p:sp>
      <p:sp>
        <p:nvSpPr>
          <p:cNvPr id="6" name="QB_6_BD.166_1#28eb13644?pid=2e7deaa00&amp;color=0,0,0&amp;vtp=1&amp;bbb=1"/>
          <p:cNvSpPr/>
          <p:nvPr/>
        </p:nvSpPr>
        <p:spPr>
          <a:xfrm>
            <a:off x="612648" y="31528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乃令张仪详去秦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7" name="QB_6_AN.167_1#28eb13644.blank?pid=2e7deaa00&amp;color=0,0,0&amp;vpa=128&amp;vtp=1&amp;bbb=1"/>
          <p:cNvSpPr/>
          <p:nvPr/>
        </p:nvSpPr>
        <p:spPr>
          <a:xfrm>
            <a:off x="1511967" y="3770074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“详”同“佯”，假装。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8_1#8ae508e7f?pid=2e7deaa00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厚币委质事楚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6_AN.169_1#8ae508e7f.blank?pid=2e7deaa00&amp;color=0,0,0&amp;vpa=129&amp;vtp=1&amp;bbb=1"/>
          <p:cNvSpPr/>
          <p:nvPr/>
        </p:nvSpPr>
        <p:spPr>
          <a:xfrm>
            <a:off x="1511967" y="1085220"/>
            <a:ext cx="3827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“质”同“贽”，见面礼。</a:t>
            </a:r>
            <a:endParaRPr lang="en-US" altLang="zh-CN" sz="2800" dirty="0"/>
          </a:p>
        </p:txBody>
      </p:sp>
      <p:sp>
        <p:nvSpPr>
          <p:cNvPr id="4" name="QB_6_BD.170_1#6f27ffa8f?pid=2e7deaa00&amp;color=0,0,0&amp;vtp=1&amp;bbb=1"/>
          <p:cNvSpPr/>
          <p:nvPr/>
        </p:nvSpPr>
        <p:spPr>
          <a:xfrm>
            <a:off x="612648" y="18066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又安能以晧晧之白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5" name="QB_6_AN.171_1#6f27ffa8f.blank?pid=2e7deaa00&amp;color=0,0,0&amp;vpa=130&amp;vtp=1&amp;bbb=1"/>
          <p:cNvSpPr/>
          <p:nvPr/>
        </p:nvSpPr>
        <p:spPr>
          <a:xfrm>
            <a:off x="1511967" y="2423874"/>
            <a:ext cx="3470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“晧”同“皓”，皎洁。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72_1#535400d26?pid=5ffb24e0b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请解释加点词语的古义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173_1#7f8d9824b?pid=535400d26&amp;color=0,0,0&amp;vtp=1&amp;bbb=1"/>
          <p:cNvSpPr/>
          <p:nvPr/>
        </p:nvSpPr>
        <p:spPr>
          <a:xfrm>
            <a:off x="612648" y="10852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明年，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秦割汉中地与楚以和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：今年的下一年。</a:t>
            </a:r>
            <a:endParaRPr lang="en-US" altLang="zh-CN" sz="2800" dirty="0"/>
          </a:p>
        </p:txBody>
      </p:sp>
      <p:sp>
        <p:nvSpPr>
          <p:cNvPr id="4" name="QB_6_AN.174_1#7f8d9824b.blank?pid=535400d26&amp;color=0,0,0&amp;vpa=131&amp;vtp=1&amp;bbb=1"/>
          <p:cNvSpPr/>
          <p:nvPr/>
        </p:nvSpPr>
        <p:spPr>
          <a:xfrm>
            <a:off x="1867567" y="170245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第二年。</a:t>
            </a:r>
            <a:endParaRPr lang="en-US" altLang="zh-CN" sz="2800" dirty="0"/>
          </a:p>
        </p:txBody>
      </p:sp>
      <p:sp>
        <p:nvSpPr>
          <p:cNvPr id="5" name="QB_6_BD.175_1#cd6d62047?pid=535400d26&amp;color=0,0,0&amp;vtp=1&amp;bbb=1"/>
          <p:cNvSpPr/>
          <p:nvPr/>
        </p:nvSpPr>
        <p:spPr>
          <a:xfrm>
            <a:off x="612648" y="30664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又因厚币用事者臣靳尚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：行事。</a:t>
            </a:r>
            <a:endParaRPr lang="en-US" altLang="zh-CN" sz="2800" dirty="0"/>
          </a:p>
        </p:txBody>
      </p:sp>
      <p:sp>
        <p:nvSpPr>
          <p:cNvPr id="6" name="QB_6_AN.176_1#cd6d62047.blank?pid=535400d26&amp;color=0,0,0&amp;vpa=132&amp;vtp=1&amp;bbb=1"/>
          <p:cNvSpPr/>
          <p:nvPr/>
        </p:nvSpPr>
        <p:spPr>
          <a:xfrm>
            <a:off x="1867567" y="3683651"/>
            <a:ext cx="1330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当权。</a:t>
            </a:r>
            <a:endParaRPr lang="en-US" altLang="zh-CN" sz="2800" dirty="0"/>
          </a:p>
        </p:txBody>
      </p:sp>
      <p:sp>
        <p:nvSpPr>
          <p:cNvPr id="7" name="QB_6_BD.173_1#7f8d9824b?pid=535400d26&amp;color=0,0,0&amp;vtp=1&amp;bbb=1&amp;zzd= 1"/>
          <p:cNvSpPr/>
          <p:nvPr/>
        </p:nvSpPr>
        <p:spPr>
          <a:xfrm>
            <a:off x="1127030" y="17456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173_1#7f8d9824b?pid=535400d26&amp;color=0,0,0&amp;vtp=1&amp;bbb=1&amp;zzd= 1"/>
          <p:cNvSpPr/>
          <p:nvPr/>
        </p:nvSpPr>
        <p:spPr>
          <a:xfrm>
            <a:off x="1482630" y="17456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175_1#cd6d62047?pid=535400d26&amp;color=0,0,0&amp;vtp=1&amp;bbb=1&amp;zzd= 1"/>
          <p:cNvSpPr/>
          <p:nvPr/>
        </p:nvSpPr>
        <p:spPr>
          <a:xfrm>
            <a:off x="2549430" y="3726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175_1#cd6d62047?pid=535400d26&amp;color=0,0,0&amp;vtp=1&amp;bbb=1&amp;zzd= 1"/>
          <p:cNvSpPr/>
          <p:nvPr/>
        </p:nvSpPr>
        <p:spPr>
          <a:xfrm>
            <a:off x="2905030" y="3726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7_1#39a452eb0?pid=535400d26&amp;color=0,0,0&amp;vtp=1&amp;bt=1&amp;bbb=1"/>
          <p:cNvSpPr/>
          <p:nvPr/>
        </p:nvSpPr>
        <p:spPr>
          <a:xfrm>
            <a:off x="612648" y="468000"/>
            <a:ext cx="1096365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而设诡辩于怀王之宠姬郑袖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：动词，无理狡辩。</a:t>
            </a:r>
            <a:endParaRPr lang="en-US" altLang="zh-CN" sz="2800" dirty="0"/>
          </a:p>
        </p:txBody>
      </p:sp>
      <p:sp>
        <p:nvSpPr>
          <p:cNvPr id="3" name="QB_6_AN.178_1#39a452eb0.blank?pid=535400d26&amp;color=0,0,0&amp;vpa=133&amp;vtp=1&amp;bbb=1"/>
          <p:cNvSpPr/>
          <p:nvPr/>
        </p:nvSpPr>
        <p:spPr>
          <a:xfrm>
            <a:off x="1867567" y="1051692"/>
            <a:ext cx="133032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假话。</a:t>
            </a:r>
            <a:endParaRPr lang="en-US" altLang="zh-CN" sz="2800" dirty="0"/>
          </a:p>
        </p:txBody>
      </p:sp>
      <p:sp>
        <p:nvSpPr>
          <p:cNvPr id="4" name="QB_6_BD.179_1#f27c90e95?pid=535400d26&amp;color=0,0,0&amp;vtp=1&amp;bbb=1"/>
          <p:cNvSpPr/>
          <p:nvPr/>
        </p:nvSpPr>
        <p:spPr>
          <a:xfrm>
            <a:off x="612648" y="2314654"/>
            <a:ext cx="1096365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颜色憔悴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：由物体发射、反射或透过的光波通过视觉所产生的印象。</a:t>
            </a:r>
            <a:endParaRPr lang="en-US" altLang="zh-CN" sz="2800" dirty="0"/>
          </a:p>
        </p:txBody>
      </p:sp>
      <p:sp>
        <p:nvSpPr>
          <p:cNvPr id="5" name="QB_6_AN.180_1#f27c90e95.blank?pid=535400d26&amp;color=0,0,0&amp;vpa=134&amp;vtp=1&amp;bbb=1"/>
          <p:cNvSpPr/>
          <p:nvPr/>
        </p:nvSpPr>
        <p:spPr>
          <a:xfrm>
            <a:off x="1867567" y="2898346"/>
            <a:ext cx="2401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脸色，面容。</a:t>
            </a:r>
            <a:endParaRPr lang="en-US" altLang="zh-CN" sz="2800" dirty="0"/>
          </a:p>
        </p:txBody>
      </p:sp>
      <p:sp>
        <p:nvSpPr>
          <p:cNvPr id="6" name="QB_6_BD.181_1#57c6d5623?pid=535400d26&amp;color=0,0,0&amp;vtp=1&amp;bbb=1"/>
          <p:cNvSpPr/>
          <p:nvPr/>
        </p:nvSpPr>
        <p:spPr>
          <a:xfrm>
            <a:off x="612648" y="4168854"/>
            <a:ext cx="1096365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形容枯槁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：对事物的形象或性质加以描述。</a:t>
            </a:r>
            <a:endParaRPr lang="en-US" altLang="zh-CN" sz="2800" dirty="0"/>
          </a:p>
        </p:txBody>
      </p:sp>
      <p:sp>
        <p:nvSpPr>
          <p:cNvPr id="7" name="QB_6_AN.182_1#57c6d5623.blank?pid=535400d26&amp;color=0,0,0&amp;vpa=135&amp;vtp=1&amp;bbb=1"/>
          <p:cNvSpPr/>
          <p:nvPr/>
        </p:nvSpPr>
        <p:spPr>
          <a:xfrm>
            <a:off x="1867567" y="4752546"/>
            <a:ext cx="2401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外貌，模样。</a:t>
            </a:r>
            <a:endParaRPr lang="en-US" altLang="zh-CN" sz="2800" dirty="0"/>
          </a:p>
        </p:txBody>
      </p:sp>
      <p:sp>
        <p:nvSpPr>
          <p:cNvPr id="8" name="QB_6_BD.177_1#39a452eb0?pid=535400d26&amp;color=0,0,0&amp;vtp=1&amp;bt=1&amp;bbb=1&amp;zzd= 1"/>
          <p:cNvSpPr/>
          <p:nvPr/>
        </p:nvSpPr>
        <p:spPr>
          <a:xfrm>
            <a:off x="1838230" y="1090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177_1#39a452eb0?pid=535400d26&amp;color=0,0,0&amp;vtp=1&amp;bt=1&amp;bbb=1&amp;zzd= 1"/>
          <p:cNvSpPr/>
          <p:nvPr/>
        </p:nvSpPr>
        <p:spPr>
          <a:xfrm>
            <a:off x="2193830" y="1090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179_1#f27c90e95?pid=535400d26&amp;color=0,0,0&amp;vtp=1&amp;bbb=1&amp;zzd= 1"/>
          <p:cNvSpPr/>
          <p:nvPr/>
        </p:nvSpPr>
        <p:spPr>
          <a:xfrm>
            <a:off x="1127030" y="2936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179_1#f27c90e95?pid=535400d26&amp;color=0,0,0&amp;vtp=1&amp;bbb=1&amp;zzd= 1"/>
          <p:cNvSpPr/>
          <p:nvPr/>
        </p:nvSpPr>
        <p:spPr>
          <a:xfrm>
            <a:off x="1482630" y="2936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181_1#57c6d5623?pid=535400d26&amp;color=0,0,0&amp;vtp=1&amp;bbb=1&amp;zzd= 1"/>
          <p:cNvSpPr/>
          <p:nvPr/>
        </p:nvSpPr>
        <p:spPr>
          <a:xfrm>
            <a:off x="1127030" y="4791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181_1#57c6d5623?pid=535400d26&amp;color=0,0,0&amp;vtp=1&amp;bbb=1&amp;zzd= 1"/>
          <p:cNvSpPr/>
          <p:nvPr/>
        </p:nvSpPr>
        <p:spPr>
          <a:xfrm>
            <a:off x="1482630" y="4791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3_1#4964f4b79?pid=535400d26&amp;color=0,0,0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然皆祖屈原之从容辞令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古义：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：不慌不忙，镇静，沉着。</a:t>
            </a:r>
            <a:endParaRPr lang="en-US" altLang="zh-CN" sz="2800" dirty="0"/>
          </a:p>
        </p:txBody>
      </p:sp>
      <p:sp>
        <p:nvSpPr>
          <p:cNvPr id="3" name="QB_6_AN.184_1#4964f4b79.blank?pid=535400d26&amp;color=0,0,0&amp;vpa=136&amp;vtp=1&amp;bbb=1"/>
          <p:cNvSpPr/>
          <p:nvPr/>
        </p:nvSpPr>
        <p:spPr>
          <a:xfrm>
            <a:off x="1867567" y="10852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委婉得体。</a:t>
            </a:r>
            <a:endParaRPr lang="en-US" altLang="zh-CN" sz="2800" dirty="0"/>
          </a:p>
        </p:txBody>
      </p:sp>
      <p:sp>
        <p:nvSpPr>
          <p:cNvPr id="4" name="QB_6_BD.183_1#4964f4b79?pid=535400d26&amp;color=0,0,0&amp;vtp=1&amp;bt=1&amp;bbb=1&amp;zzd= 1"/>
          <p:cNvSpPr/>
          <p:nvPr/>
        </p:nvSpPr>
        <p:spPr>
          <a:xfrm>
            <a:off x="3260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B_6_BD.183_1#4964f4b79?pid=535400d26&amp;color=0,0,0&amp;vtp=1&amp;bt=1&amp;bbb=1&amp;zzd= 1"/>
          <p:cNvSpPr/>
          <p:nvPr/>
        </p:nvSpPr>
        <p:spPr>
          <a:xfrm>
            <a:off x="36162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562d35c3?pid=5ffb24e0b&amp;color=0,0,0&amp;vtp=1&amp;bt=1&amp;bbb=1&amp;h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文言知识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古今异义词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古今异义词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既指单音节词古今词义不同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又指双音节词古今词义不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尤其是后者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容易造成用今义解释古义的失误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这也是高考翻译中常考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的热点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一般分为以下几类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: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P_5_BD#e562d35c3?colgroup=5,24&amp;pid=5ffb24e0b&amp;color=0,0,0&amp;vtp=1&amp;bt=1&amp;bbb=1&amp;hb=1"/>
          <p:cNvGraphicFramePr>
            <a:graphicFrameLocks noGrp="1"/>
          </p:cNvGraphicFramePr>
          <p:nvPr/>
        </p:nvGraphicFramePr>
        <p:xfrm>
          <a:off x="612648" y="466344"/>
          <a:ext cx="10945368" cy="5401820"/>
        </p:xfrm>
        <a:graphic>
          <a:graphicData uri="http://schemas.openxmlformats.org/drawingml/2006/table">
            <a:tbl>
              <a:tblPr/>
              <a:tblGrid>
                <a:gridCol w="2066544"/>
                <a:gridCol w="8878824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17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词义扩大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江间波浪兼天涌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［《秋兴八首》（其一）］古义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:特指长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今义:泛指所有大河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49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词义缩小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金石可镂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（《劝学》）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古义:金属的通称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今义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:专指黄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49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词义转移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古之学者必有师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（《师说》）古义：求学的人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今义：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在学术上有一定成就的人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56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感情色彩变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先帝不以臣卑鄙（《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出师表》）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古义:社会地位低微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,见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识短浅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（中性词）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今义:（语言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行动）恶劣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不道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（贬义词）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5_BD#e562d35c3?colgroup=5,24&amp;pid=5ffb24e0b&amp;color=0,0,0&amp;vtp=1&amp;bt=1&amp;bbb=1&amp;hb=1&amp;zzd= 1"/>
          <p:cNvSpPr/>
          <p:nvPr/>
        </p:nvSpPr>
        <p:spPr>
          <a:xfrm>
            <a:off x="2909974" y="157664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_5_BD#e562d35c3?colgroup=5,24&amp;pid=5ffb24e0b&amp;color=0,0,0&amp;vtp=1&amp;bt=1&amp;bbb=1&amp;hb=1&amp;zzd= 1"/>
          <p:cNvSpPr/>
          <p:nvPr/>
        </p:nvSpPr>
        <p:spPr>
          <a:xfrm>
            <a:off x="2909974" y="26461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5_BD#e562d35c3?colgroup=5,24&amp;pid=5ffb24e0b&amp;color=0,0,0&amp;vtp=1&amp;bt=1&amp;bbb=1&amp;hb=1&amp;zzd= 1"/>
          <p:cNvSpPr/>
          <p:nvPr/>
        </p:nvSpPr>
        <p:spPr>
          <a:xfrm>
            <a:off x="3621174" y="37158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5_BD#e562d35c3?colgroup=5,24&amp;pid=5ffb24e0b&amp;color=0,0,0&amp;vtp=1&amp;bt=1&amp;bbb=1&amp;hb=1&amp;zzd= 1"/>
          <p:cNvSpPr/>
          <p:nvPr/>
        </p:nvSpPr>
        <p:spPr>
          <a:xfrm>
            <a:off x="3976774" y="37158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5_BD#e562d35c3?colgroup=5,24&amp;pid=5ffb24e0b&amp;color=0,0,0&amp;vtp=1&amp;bt=1&amp;bbb=1&amp;hb=1&amp;zzd= 1"/>
          <p:cNvSpPr/>
          <p:nvPr/>
        </p:nvSpPr>
        <p:spPr>
          <a:xfrm>
            <a:off x="4687974" y="4785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5_BD#e562d35c3?colgroup=5,24&amp;pid=5ffb24e0b&amp;color=0,0,0&amp;vtp=1&amp;bt=1&amp;bbb=1&amp;hb=1&amp;zzd= 1"/>
          <p:cNvSpPr/>
          <p:nvPr/>
        </p:nvSpPr>
        <p:spPr>
          <a:xfrm>
            <a:off x="5043574" y="4785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803fbd4?pid=deb6d2247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一、作者名片</a:t>
            </a:r>
            <a:endParaRPr lang="en-US" altLang="zh-CN" sz="3200" dirty="0"/>
          </a:p>
        </p:txBody>
      </p:sp>
      <p:pic>
        <p:nvPicPr>
          <p:cNvPr id="3" name="P_5_BD#395c900fa?htil=1&amp;pid=d7803fbd4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5128" y="1211030"/>
            <a:ext cx="2532888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395c900fa?htil=1&amp;pid=d7803fbd4&amp;color=0,0,0&amp;vtp=1&amp;bbb=1&amp;hb=1&amp;hs=1"/>
          <p:cNvSpPr/>
          <p:nvPr/>
        </p:nvSpPr>
        <p:spPr>
          <a:xfrm>
            <a:off x="612648" y="1174454"/>
            <a:ext cx="8302752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司马迁，字子长，因具良史之才，所作《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史记》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又为正史之宗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，故被后世称为“史迁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”。夏阳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今陕西韩城南）人，西汉历史学家、文学家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、思想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。他少时随父研习经史，二十岁后，游历各地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察各地民风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，探访古迹，收集传说。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司马迁初任郎中，</a:t>
            </a:r>
            <a:endParaRPr lang="en-US" altLang="zh-CN" sz="2800" dirty="0"/>
          </a:p>
        </p:txBody>
      </p:sp>
      <p:sp>
        <p:nvSpPr>
          <p:cNvPr id="5" name="P_5_BD#395c900fa?htil=1&amp;pid=d7803fbd4&amp;color=0,0,0&amp;vtp=1&amp;bbb=1&amp;hb=1&amp;hs=1"/>
          <p:cNvSpPr/>
          <p:nvPr/>
        </p:nvSpPr>
        <p:spPr>
          <a:xfrm>
            <a:off x="612648" y="4430723"/>
            <a:ext cx="10968012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后继父职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，任太史令，博读史馆所藏图书和文献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。太初元年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104），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他与唐都、落下闳等共同订立了 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太初历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”，该历法改变了秦代使用的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e562d35c3?colgroup=5,24&amp;pid=5ffb24e0b&amp;color=0,0,0&amp;vtp=1&amp;bt=1&amp;bbb=1&amp;hb=1"/>
          <p:cNvGraphicFramePr>
            <a:graphicFrameLocks noGrp="1"/>
          </p:cNvGraphicFramePr>
          <p:nvPr/>
        </p:nvGraphicFramePr>
        <p:xfrm>
          <a:off x="612648" y="468000"/>
          <a:ext cx="10945368" cy="1633983"/>
        </p:xfrm>
        <a:graphic>
          <a:graphicData uri="http://schemas.openxmlformats.org/drawingml/2006/table">
            <a:tbl>
              <a:tblPr/>
              <a:tblGrid>
                <a:gridCol w="2066544"/>
                <a:gridCol w="8878824"/>
              </a:tblGrid>
              <a:tr h="5641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49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名称说法演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愿为市鞍马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（《木兰诗》）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古义:买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今义:城市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_5_BD#e562d35c3?colgroup=5,24&amp;pid=5ffb24e0b&amp;color=0,0,0&amp;vtp=1&amp;bt=1&amp;bbb=1&amp;hb=1&amp;zzd= 1"/>
          <p:cNvSpPr/>
          <p:nvPr/>
        </p:nvSpPr>
        <p:spPr>
          <a:xfrm>
            <a:off x="3621174" y="18105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5_1#37da8532c?pid=5ffb24e0b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请解释加点词语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186_1#a8204b66b?sp=1&amp;pid=37da8532c&amp;color=0,0,0&amp;vtp=1&amp;bbb=1"/>
          <p:cNvSpPr/>
          <p:nvPr/>
        </p:nvSpPr>
        <p:spPr>
          <a:xfrm>
            <a:off x="612648" y="1085231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穷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①人穷则反本(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②而心目耳力俱穷(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③穷则独善其身(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④复前行，欲穷其林(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6_AN.187_1#a8204b66b.bracket?pid=37da8532c&amp;color=0,0,0&amp;vpa=137&amp;vtp=1&amp;bbb=1"/>
          <p:cNvSpPr/>
          <p:nvPr/>
        </p:nvSpPr>
        <p:spPr>
          <a:xfrm>
            <a:off x="2883567" y="1740551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形容词，困窘</a:t>
            </a:r>
            <a:endParaRPr lang="en-US" altLang="zh-CN" sz="2800" dirty="0"/>
          </a:p>
        </p:txBody>
      </p:sp>
      <p:sp>
        <p:nvSpPr>
          <p:cNvPr id="9" name="QB_6_AN.188_1#a8204b66b.bracket?pid=37da8532c&amp;color=0,0,0&amp;vpa=138&amp;vtp=1&amp;bbb=1"/>
          <p:cNvSpPr/>
          <p:nvPr/>
        </p:nvSpPr>
        <p:spPr>
          <a:xfrm>
            <a:off x="3594766" y="2388251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动词，用尽</a:t>
            </a:r>
            <a:endParaRPr lang="en-US" altLang="zh-CN" sz="2800" dirty="0"/>
          </a:p>
        </p:txBody>
      </p:sp>
      <p:sp>
        <p:nvSpPr>
          <p:cNvPr id="10" name="QB_6_AN.189_1#a8204b66b.bracket?pid=37da8532c&amp;color=0,0,0&amp;vpa=139&amp;vtp=1&amp;bbb=1"/>
          <p:cNvSpPr/>
          <p:nvPr/>
        </p:nvSpPr>
        <p:spPr>
          <a:xfrm>
            <a:off x="3251866" y="3035951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形容词，不得志，不能显贵</a:t>
            </a:r>
            <a:endParaRPr lang="en-US" altLang="zh-CN" sz="2800" dirty="0"/>
          </a:p>
        </p:txBody>
      </p:sp>
      <p:sp>
        <p:nvSpPr>
          <p:cNvPr id="11" name="QB_6_AN.190_1#a8204b66b.bracket?pid=37da8532c&amp;color=0,0,0&amp;vpa=140&amp;vtp=1&amp;bbb=1"/>
          <p:cNvSpPr/>
          <p:nvPr/>
        </p:nvSpPr>
        <p:spPr>
          <a:xfrm>
            <a:off x="3950366" y="3683651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动词，尽</a:t>
            </a:r>
            <a:endParaRPr lang="en-US" altLang="zh-CN" sz="2800" dirty="0"/>
          </a:p>
        </p:txBody>
      </p:sp>
      <p:sp>
        <p:nvSpPr>
          <p:cNvPr id="12" name="QB_6_BD.186_1#a8204b66b?sp=1&amp;pid=37da8532c&amp;color=0,0,0&amp;vtp=1&amp;bbb=1&amp;zzd= 2"/>
          <p:cNvSpPr/>
          <p:nvPr/>
        </p:nvSpPr>
        <p:spPr>
          <a:xfrm>
            <a:off x="1482630" y="2393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186_1#a8204b66b?sp=1&amp;pid=37da8532c&amp;color=0,0,0&amp;vtp=1&amp;bbb=1&amp;zzd= 3"/>
          <p:cNvSpPr/>
          <p:nvPr/>
        </p:nvSpPr>
        <p:spPr>
          <a:xfrm>
            <a:off x="3260630" y="3041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186_1#a8204b66b?sp=1&amp;pid=37da8532c&amp;color=0,0,0&amp;vtp=1&amp;bbb=1&amp;zzd= 4"/>
          <p:cNvSpPr/>
          <p:nvPr/>
        </p:nvSpPr>
        <p:spPr>
          <a:xfrm>
            <a:off x="1127030" y="3688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186_1#a8204b66b?sp=1&amp;pid=37da8532c&amp;color=0,0,0&amp;vtp=1&amp;bbb=1&amp;zzd= 5"/>
          <p:cNvSpPr/>
          <p:nvPr/>
        </p:nvSpPr>
        <p:spPr>
          <a:xfrm>
            <a:off x="2905030" y="43491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1_1#169fa7457?sp=1&amp;pid=37da8532c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①谗人间之(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②道芷阳间行(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③少间，帘内掷一纸出(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④徘徊于斗牛之间(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⑤彼节者有间，而刀刃者无厚(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⑥肉食者谋之，又何间焉(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B_6_AN.192_1#169fa7457.bracket?pid=37da8532c&amp;color=0,0,0&amp;vpa=141&amp;vtp=1&amp;bbb=1"/>
          <p:cNvSpPr/>
          <p:nvPr/>
        </p:nvSpPr>
        <p:spPr>
          <a:xfrm>
            <a:off x="2527967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动词，离间</a:t>
            </a:r>
            <a:endParaRPr lang="en-US" altLang="zh-CN" sz="2800" dirty="0"/>
          </a:p>
        </p:txBody>
      </p:sp>
      <p:sp>
        <p:nvSpPr>
          <p:cNvPr id="10" name="QB_6_AN.193_1#169fa7457.bracket?pid=37da8532c&amp;color=0,0,0&amp;vpa=142&amp;vtp=1&amp;bbb=1"/>
          <p:cNvSpPr/>
          <p:nvPr/>
        </p:nvSpPr>
        <p:spPr>
          <a:xfrm>
            <a:off x="2883567" y="17710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副词，秘密地</a:t>
            </a:r>
            <a:endParaRPr lang="en-US" altLang="zh-CN" sz="2800" dirty="0"/>
          </a:p>
        </p:txBody>
      </p:sp>
      <p:sp>
        <p:nvSpPr>
          <p:cNvPr id="11" name="QB_6_AN.194_1#169fa7457.bracket?pid=37da8532c&amp;color=0,0,0&amp;vpa=143&amp;vtp=1&amp;bbb=1"/>
          <p:cNvSpPr/>
          <p:nvPr/>
        </p:nvSpPr>
        <p:spPr>
          <a:xfrm>
            <a:off x="4305966" y="24187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时间词，不久，一会儿</a:t>
            </a:r>
            <a:endParaRPr lang="en-US" altLang="zh-CN" sz="2800" dirty="0"/>
          </a:p>
        </p:txBody>
      </p:sp>
      <p:sp>
        <p:nvSpPr>
          <p:cNvPr id="12" name="QB_6_AN.195_1#169fa7457.bracket?pid=37da8532c&amp;color=0,0,0&amp;vpa=144&amp;vtp=1&amp;bbb=1"/>
          <p:cNvSpPr/>
          <p:nvPr/>
        </p:nvSpPr>
        <p:spPr>
          <a:xfrm>
            <a:off x="3556666" y="3066420"/>
            <a:ext cx="17764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名词,中间</a:t>
            </a:r>
            <a:endParaRPr lang="en-US" altLang="zh-CN" sz="2800" dirty="0"/>
          </a:p>
        </p:txBody>
      </p:sp>
      <p:sp>
        <p:nvSpPr>
          <p:cNvPr id="13" name="QB_6_AN.196_1#169fa7457.bracket?pid=37da8532c&amp;color=0,0,0&amp;vpa=145&amp;vtp=1&amp;bbb=1"/>
          <p:cNvSpPr/>
          <p:nvPr/>
        </p:nvSpPr>
        <p:spPr>
          <a:xfrm>
            <a:off x="5372766" y="37141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名词，空隙</a:t>
            </a:r>
            <a:endParaRPr lang="en-US" altLang="zh-CN" sz="2800" dirty="0"/>
          </a:p>
        </p:txBody>
      </p:sp>
      <p:sp>
        <p:nvSpPr>
          <p:cNvPr id="14" name="QB_6_AN.197_1#169fa7457.bracket?pid=37da8532c&amp;color=0,0,0&amp;vpa=146&amp;vtp=1&amp;bbb=1"/>
          <p:cNvSpPr/>
          <p:nvPr/>
        </p:nvSpPr>
        <p:spPr>
          <a:xfrm>
            <a:off x="4661566" y="43618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动词，参与</a:t>
            </a:r>
            <a:endParaRPr lang="en-US" altLang="zh-CN" sz="2800" dirty="0"/>
          </a:p>
        </p:txBody>
      </p:sp>
      <p:sp>
        <p:nvSpPr>
          <p:cNvPr id="15" name="QB_6_BD.191_1#169fa7457?sp=1&amp;pid=37da8532c&amp;color=0,0,0&amp;vtp=1&amp;bt=1&amp;bbb=1&amp;zzd= 2"/>
          <p:cNvSpPr/>
          <p:nvPr/>
        </p:nvSpPr>
        <p:spPr>
          <a:xfrm>
            <a:off x="18382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191_1#169fa7457?sp=1&amp;pid=37da8532c&amp;color=0,0,0&amp;vtp=1&amp;bt=1&amp;bbb=1&amp;zzd= 3"/>
          <p:cNvSpPr/>
          <p:nvPr/>
        </p:nvSpPr>
        <p:spPr>
          <a:xfrm>
            <a:off x="21938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191_1#169fa7457?sp=1&amp;pid=37da8532c&amp;color=0,0,0&amp;vtp=1&amp;bt=1&amp;bbb=1&amp;zzd= 4"/>
          <p:cNvSpPr/>
          <p:nvPr/>
        </p:nvSpPr>
        <p:spPr>
          <a:xfrm>
            <a:off x="1482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191_1#169fa7457?sp=1&amp;pid=37da8532c&amp;color=0,0,0&amp;vtp=1&amp;bt=1&amp;bbb=1&amp;zzd= 5"/>
          <p:cNvSpPr/>
          <p:nvPr/>
        </p:nvSpPr>
        <p:spPr>
          <a:xfrm>
            <a:off x="32606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191_1#169fa7457?sp=1&amp;pid=37da8532c&amp;color=0,0,0&amp;vtp=1&amp;bt=1&amp;bbb=1&amp;zzd= 6"/>
          <p:cNvSpPr/>
          <p:nvPr/>
        </p:nvSpPr>
        <p:spPr>
          <a:xfrm>
            <a:off x="25494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191_1#169fa7457?sp=1&amp;pid=37da8532c&amp;color=0,0,0&amp;vtp=1&amp;bt=1&amp;bbb=1&amp;zzd= 7"/>
          <p:cNvSpPr/>
          <p:nvPr/>
        </p:nvSpPr>
        <p:spPr>
          <a:xfrm>
            <a:off x="3971830" y="502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8_1#21e74650d?sp=1&amp;pid=37da8532c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使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①怀王使屈原造为宪令(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②遂绝齐，使使如秦受地(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③是时屈平既疏，不复在位，使于齐(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④向使三国各爱其地(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199_1#21e74650d.bracket?pid=37da8532c&amp;color=0,0,0&amp;vpa=147&amp;vtp=1&amp;bbb=1"/>
          <p:cNvSpPr/>
          <p:nvPr/>
        </p:nvSpPr>
        <p:spPr>
          <a:xfrm>
            <a:off x="4305966" y="11233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动词，让</a:t>
            </a:r>
            <a:endParaRPr lang="en-US" altLang="zh-CN" sz="2800" dirty="0"/>
          </a:p>
        </p:txBody>
      </p:sp>
      <p:sp>
        <p:nvSpPr>
          <p:cNvPr id="8" name="QB_6_AN.200_1#21e74650d.bracket?pid=37da8532c&amp;color=0,0,0&amp;vpa=148&amp;vtp=1&amp;bbb=1"/>
          <p:cNvSpPr/>
          <p:nvPr/>
        </p:nvSpPr>
        <p:spPr>
          <a:xfrm>
            <a:off x="4610766" y="1771020"/>
            <a:ext cx="35718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动词，派/名词，使者</a:t>
            </a:r>
            <a:endParaRPr lang="en-US" altLang="zh-CN" sz="2800" dirty="0"/>
          </a:p>
        </p:txBody>
      </p:sp>
      <p:sp>
        <p:nvSpPr>
          <p:cNvPr id="9" name="QB_6_AN.201_1#21e74650d.bracket?pid=37da8532c&amp;color=0,0,0&amp;vpa=149&amp;vtp=1&amp;bbb=1"/>
          <p:cNvSpPr/>
          <p:nvPr/>
        </p:nvSpPr>
        <p:spPr>
          <a:xfrm>
            <a:off x="6439567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动词，出使</a:t>
            </a:r>
            <a:endParaRPr lang="en-US" altLang="zh-CN" sz="2800" dirty="0"/>
          </a:p>
        </p:txBody>
      </p:sp>
      <p:sp>
        <p:nvSpPr>
          <p:cNvPr id="10" name="QB_6_AN.202_1#21e74650d.bracket?pid=37da8532c&amp;color=0,0,0&amp;vpa=150&amp;vtp=1&amp;bbb=1"/>
          <p:cNvSpPr/>
          <p:nvPr/>
        </p:nvSpPr>
        <p:spPr>
          <a:xfrm>
            <a:off x="39503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连词，假使</a:t>
            </a:r>
            <a:endParaRPr lang="en-US" altLang="zh-CN" sz="2800" dirty="0"/>
          </a:p>
        </p:txBody>
      </p:sp>
      <p:sp>
        <p:nvSpPr>
          <p:cNvPr id="11" name="QB_6_BD.198_1#21e74650d?sp=1&amp;pid=37da8532c&amp;color=0,0,0&amp;vtp=1&amp;bt=1&amp;bbb=1&amp;zzd= 2"/>
          <p:cNvSpPr/>
          <p:nvPr/>
        </p:nvSpPr>
        <p:spPr>
          <a:xfrm>
            <a:off x="18382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198_1#21e74650d?sp=1&amp;pid=37da8532c&amp;color=0,0,0&amp;vtp=1&amp;bt=1&amp;bbb=1&amp;zzd= 3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198_1#21e74650d?sp=1&amp;pid=37da8532c&amp;color=0,0,0&amp;vtp=1&amp;bt=1&amp;bbb=1&amp;zzd= 3"/>
          <p:cNvSpPr/>
          <p:nvPr/>
        </p:nvSpPr>
        <p:spPr>
          <a:xfrm>
            <a:off x="29050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198_1#21e74650d?sp=1&amp;pid=37da8532c&amp;color=0,0,0&amp;vtp=1&amp;bt=1&amp;bbb=1&amp;zzd= 4"/>
          <p:cNvSpPr/>
          <p:nvPr/>
        </p:nvSpPr>
        <p:spPr>
          <a:xfrm>
            <a:off x="53942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198_1#21e74650d?sp=1&amp;pid=37da8532c&amp;color=0,0,0&amp;vtp=1&amp;bt=1&amp;bbb=1&amp;zzd= 5"/>
          <p:cNvSpPr/>
          <p:nvPr/>
        </p:nvSpPr>
        <p:spPr>
          <a:xfrm>
            <a:off x="14826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3_1#31838a28d?sp=1&amp;pid=37da8532c&amp;color=0,0,0&amp;vtp=1&amp;bt=1&amp;bbb=1"/>
          <p:cNvSpPr/>
          <p:nvPr/>
        </p:nvSpPr>
        <p:spPr>
          <a:xfrm>
            <a:off x="612648" y="468000"/>
            <a:ext cx="10963656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①疾痛惨怛，未尝不呼父母也(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②屈平疾王听之不聪也(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③君有疾在腠理(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④虽乘奔御风，不以疾也(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⑤顺风而呼，声非加疾也(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6_AN.204_1#31838a28d.bracket?pid=37da8532c&amp;color=0,0,0&amp;vpa=151&amp;vtp=1&amp;bbb=1"/>
          <p:cNvSpPr/>
          <p:nvPr/>
        </p:nvSpPr>
        <p:spPr>
          <a:xfrm>
            <a:off x="5372766" y="11233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名词，痛苦，困苦</a:t>
            </a:r>
            <a:endParaRPr lang="en-US" altLang="zh-CN" sz="2800" dirty="0"/>
          </a:p>
        </p:txBody>
      </p:sp>
      <p:sp>
        <p:nvSpPr>
          <p:cNvPr id="9" name="QB_6_AN.205_1#31838a28d.bracket?pid=37da8532c&amp;color=0,0,0&amp;vpa=152&amp;vtp=1&amp;bbb=1"/>
          <p:cNvSpPr/>
          <p:nvPr/>
        </p:nvSpPr>
        <p:spPr>
          <a:xfrm>
            <a:off x="43059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动词，痛心</a:t>
            </a:r>
            <a:endParaRPr lang="en-US" altLang="zh-CN" sz="2800" dirty="0"/>
          </a:p>
        </p:txBody>
      </p:sp>
      <p:sp>
        <p:nvSpPr>
          <p:cNvPr id="10" name="QB_6_AN.206_1#31838a28d.bracket?pid=37da8532c&amp;color=0,0,0&amp;vpa=153&amp;vtp=1&amp;bbb=1"/>
          <p:cNvSpPr/>
          <p:nvPr/>
        </p:nvSpPr>
        <p:spPr>
          <a:xfrm>
            <a:off x="3239166" y="24187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名词，疾病</a:t>
            </a:r>
            <a:endParaRPr lang="en-US" altLang="zh-CN" sz="2800" dirty="0"/>
          </a:p>
        </p:txBody>
      </p:sp>
      <p:sp>
        <p:nvSpPr>
          <p:cNvPr id="11" name="QB_6_AN.207_1#31838a28d.bracket?pid=37da8532c&amp;color=0,0,0&amp;vpa=154&amp;vtp=1&amp;bbb=1"/>
          <p:cNvSpPr/>
          <p:nvPr/>
        </p:nvSpPr>
        <p:spPr>
          <a:xfrm>
            <a:off x="4661566" y="30664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形容词，快</a:t>
            </a:r>
            <a:endParaRPr lang="en-US" altLang="zh-CN" sz="2800" dirty="0"/>
          </a:p>
        </p:txBody>
      </p:sp>
      <p:sp>
        <p:nvSpPr>
          <p:cNvPr id="12" name="QB_6_AN.208_1#31838a28d.bracket?pid=37da8532c&amp;color=0,0,0&amp;vpa=155&amp;vtp=1&amp;bbb=1"/>
          <p:cNvSpPr/>
          <p:nvPr/>
        </p:nvSpPr>
        <p:spPr>
          <a:xfrm>
            <a:off x="4661566" y="37141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形容词，劲疾</a:t>
            </a:r>
            <a:endParaRPr lang="en-US" altLang="zh-CN" sz="2800" dirty="0"/>
          </a:p>
        </p:txBody>
      </p:sp>
      <p:sp>
        <p:nvSpPr>
          <p:cNvPr id="13" name="QB_6_BD.203_1#31838a28d?sp=1&amp;pid=37da8532c&amp;color=0,0,0&amp;vtp=1&amp;bt=1&amp;bbb=1&amp;zzd= 2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03_1#31838a28d?sp=1&amp;pid=37da8532c&amp;color=0,0,0&amp;vtp=1&amp;bt=1&amp;bbb=1&amp;zzd= 3"/>
          <p:cNvSpPr/>
          <p:nvPr/>
        </p:nvSpPr>
        <p:spPr>
          <a:xfrm>
            <a:off x="1838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203_1#31838a28d?sp=1&amp;pid=37da8532c&amp;color=0,0,0&amp;vtp=1&amp;bt=1&amp;bbb=1&amp;zzd= 4"/>
          <p:cNvSpPr/>
          <p:nvPr/>
        </p:nvSpPr>
        <p:spPr>
          <a:xfrm>
            <a:off x="18382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203_1#31838a28d?sp=1&amp;pid=37da8532c&amp;color=0,0,0&amp;vtp=1&amp;bt=1&amp;bbb=1&amp;zzd= 5"/>
          <p:cNvSpPr/>
          <p:nvPr/>
        </p:nvSpPr>
        <p:spPr>
          <a:xfrm>
            <a:off x="39718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203_1#31838a28d?sp=1&amp;pid=37da8532c&amp;color=0,0,0&amp;vtp=1&amp;bt=1&amp;bbb=1&amp;zzd= 6"/>
          <p:cNvSpPr/>
          <p:nvPr/>
        </p:nvSpPr>
        <p:spPr>
          <a:xfrm>
            <a:off x="3971830" y="4379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9_1#25110835c?sp=1&amp;pid=37da8532c&amp;color=0,0,0&amp;vtp=1&amp;bt=1&amp;bbb=1"/>
          <p:cNvSpPr/>
          <p:nvPr/>
        </p:nvSpPr>
        <p:spPr>
          <a:xfrm>
            <a:off x="612648" y="468000"/>
            <a:ext cx="10963656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①冀幸君之一悟，俗之一改也(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②缦立远视，而望幸焉(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③则吾斯役之不幸(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④今事有急，故幸来告良(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B_6_AN.210_1#25110835c.bracket?pid=37da8532c&amp;color=0,0,0&amp;vpa=156&amp;vtp=1&amp;bbb=1"/>
          <p:cNvSpPr/>
          <p:nvPr/>
        </p:nvSpPr>
        <p:spPr>
          <a:xfrm>
            <a:off x="5372766" y="11233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动词，期望，希冀</a:t>
            </a:r>
            <a:endParaRPr lang="en-US" altLang="zh-CN" sz="2800" dirty="0"/>
          </a:p>
        </p:txBody>
      </p:sp>
      <p:sp>
        <p:nvSpPr>
          <p:cNvPr id="8" name="QB_6_AN.211_1#25110835c.bracket?pid=37da8532c&amp;color=0,0,0&amp;vpa=157&amp;vtp=1&amp;bbb=1"/>
          <p:cNvSpPr/>
          <p:nvPr/>
        </p:nvSpPr>
        <p:spPr>
          <a:xfrm>
            <a:off x="4318666" y="1771020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动词，封建时代称皇帝亲临</a:t>
            </a:r>
            <a:endParaRPr lang="en-US" altLang="zh-CN" sz="2800" dirty="0"/>
          </a:p>
        </p:txBody>
      </p:sp>
      <p:sp>
        <p:nvSpPr>
          <p:cNvPr id="9" name="QB_6_AN.212_1#25110835c.bracket?pid=37da8532c&amp;color=0,0,0&amp;vpa=158&amp;vtp=1&amp;bbb=1"/>
          <p:cNvSpPr/>
          <p:nvPr/>
        </p:nvSpPr>
        <p:spPr>
          <a:xfrm>
            <a:off x="3594766" y="2418720"/>
            <a:ext cx="2401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形容词，幸运</a:t>
            </a:r>
            <a:endParaRPr lang="en-US" altLang="zh-CN" sz="2800" dirty="0"/>
          </a:p>
        </p:txBody>
      </p:sp>
      <p:sp>
        <p:nvSpPr>
          <p:cNvPr id="10" name="QB_6_AN.213_1#25110835c.bracket?pid=37da8532c&amp;color=0,0,0&amp;vpa=159&amp;vtp=1&amp;bbb=1"/>
          <p:cNvSpPr/>
          <p:nvPr/>
        </p:nvSpPr>
        <p:spPr>
          <a:xfrm>
            <a:off x="4661566" y="30664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副词，幸亏，幸而</a:t>
            </a:r>
            <a:endParaRPr lang="en-US" altLang="zh-CN" sz="2800" dirty="0"/>
          </a:p>
        </p:txBody>
      </p:sp>
      <p:sp>
        <p:nvSpPr>
          <p:cNvPr id="11" name="QB_6_BD.209_1#25110835c?sp=1&amp;pid=37da8532c&amp;color=0,0,0&amp;vtp=1&amp;bt=1&amp;bbb=1&amp;zzd= 2"/>
          <p:cNvSpPr/>
          <p:nvPr/>
        </p:nvSpPr>
        <p:spPr>
          <a:xfrm>
            <a:off x="14826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09_1#25110835c?sp=1&amp;pid=37da8532c&amp;color=0,0,0&amp;vtp=1&amp;bt=1&amp;bbb=1&amp;zzd= 3"/>
          <p:cNvSpPr/>
          <p:nvPr/>
        </p:nvSpPr>
        <p:spPr>
          <a:xfrm>
            <a:off x="36162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209_1#25110835c?sp=1&amp;pid=37da8532c&amp;color=0,0,0&amp;vtp=1&amp;bt=1&amp;bbb=1&amp;zzd= 4"/>
          <p:cNvSpPr/>
          <p:nvPr/>
        </p:nvSpPr>
        <p:spPr>
          <a:xfrm>
            <a:off x="32606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209_1#25110835c?sp=1&amp;pid=37da8532c&amp;color=0,0,0&amp;vtp=1&amp;bt=1&amp;bbb=1&amp;zzd= 5"/>
          <p:cNvSpPr/>
          <p:nvPr/>
        </p:nvSpPr>
        <p:spPr>
          <a:xfrm>
            <a:off x="3260630" y="3731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4_1#2b2051b7a?sp=1&amp;pid=37da8532c&amp;color=0,0,0&amp;vtp=1&amp;bt=1&amp;bb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①举类迩而见义远(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②是以众议举宠为督(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③杀人如不能举(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④戍卒叫，函谷举(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⑤举所佩玉玦以示之者三(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⑥今亡亦死，举大计亦死(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B_6_AN.215_1#2b2051b7a.bracket?pid=37da8532c&amp;color=0,0,0&amp;vpa=160&amp;vtp=1&amp;bbb=1"/>
          <p:cNvSpPr/>
          <p:nvPr/>
        </p:nvSpPr>
        <p:spPr>
          <a:xfrm>
            <a:off x="3594766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动词，列举</a:t>
            </a:r>
            <a:endParaRPr lang="en-US" altLang="zh-CN" sz="2800" dirty="0"/>
          </a:p>
        </p:txBody>
      </p:sp>
      <p:sp>
        <p:nvSpPr>
          <p:cNvPr id="10" name="QB_6_AN.216_1#2b2051b7a.bracket?pid=37da8532c&amp;color=0,0,0&amp;vpa=161&amp;vtp=1&amp;bbb=1"/>
          <p:cNvSpPr/>
          <p:nvPr/>
        </p:nvSpPr>
        <p:spPr>
          <a:xfrm>
            <a:off x="39503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动词，推举</a:t>
            </a:r>
            <a:endParaRPr lang="en-US" altLang="zh-CN" sz="2800" dirty="0"/>
          </a:p>
        </p:txBody>
      </p:sp>
      <p:sp>
        <p:nvSpPr>
          <p:cNvPr id="11" name="QB_6_AN.217_1#2b2051b7a.bracket?pid=37da8532c&amp;color=0,0,0&amp;vpa=162&amp;vtp=1&amp;bbb=1"/>
          <p:cNvSpPr/>
          <p:nvPr/>
        </p:nvSpPr>
        <p:spPr>
          <a:xfrm>
            <a:off x="3239166" y="24187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副词，尽</a:t>
            </a:r>
            <a:endParaRPr lang="en-US" altLang="zh-CN" sz="2800" dirty="0"/>
          </a:p>
        </p:txBody>
      </p:sp>
      <p:sp>
        <p:nvSpPr>
          <p:cNvPr id="12" name="QB_6_AN.218_1#2b2051b7a.bracket?pid=37da8532c&amp;color=0,0,0&amp;vpa=163&amp;vtp=1&amp;bbb=1"/>
          <p:cNvSpPr/>
          <p:nvPr/>
        </p:nvSpPr>
        <p:spPr>
          <a:xfrm>
            <a:off x="3594766" y="3066420"/>
            <a:ext cx="3116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动词，攻占，攻取</a:t>
            </a:r>
            <a:endParaRPr lang="en-US" altLang="zh-CN" sz="2800" dirty="0"/>
          </a:p>
        </p:txBody>
      </p:sp>
      <p:sp>
        <p:nvSpPr>
          <p:cNvPr id="13" name="QB_6_AN.219_1#2b2051b7a.bracket?pid=37da8532c&amp;color=0,0,0&amp;vpa=164&amp;vtp=1&amp;bbb=1"/>
          <p:cNvSpPr/>
          <p:nvPr/>
        </p:nvSpPr>
        <p:spPr>
          <a:xfrm>
            <a:off x="4661566" y="3714120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动词，泛指拿起，举起</a:t>
            </a:r>
            <a:endParaRPr lang="en-US" altLang="zh-CN" sz="2800" dirty="0"/>
          </a:p>
        </p:txBody>
      </p:sp>
      <p:sp>
        <p:nvSpPr>
          <p:cNvPr id="14" name="QB_6_AN.220_1#2b2051b7a.bracket?pid=37da8532c&amp;color=0,0,0&amp;vpa=165&amp;vtp=1&amp;bbb=1"/>
          <p:cNvSpPr/>
          <p:nvPr/>
        </p:nvSpPr>
        <p:spPr>
          <a:xfrm>
            <a:off x="4661566" y="43618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动词，发动</a:t>
            </a:r>
            <a:endParaRPr lang="en-US" altLang="zh-CN" sz="2800" dirty="0"/>
          </a:p>
        </p:txBody>
      </p:sp>
      <p:sp>
        <p:nvSpPr>
          <p:cNvPr id="15" name="QB_6_BD.214_1#2b2051b7a?sp=1&amp;pid=37da8532c&amp;color=0,0,0&amp;vtp=1&amp;bt=1&amp;bbb=1&amp;zzd= 2"/>
          <p:cNvSpPr/>
          <p:nvPr/>
        </p:nvSpPr>
        <p:spPr>
          <a:xfrm>
            <a:off x="11270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214_1#2b2051b7a?sp=1&amp;pid=37da8532c&amp;color=0,0,0&amp;vtp=1&amp;bt=1&amp;bbb=1&amp;zzd= 3"/>
          <p:cNvSpPr/>
          <p:nvPr/>
        </p:nvSpPr>
        <p:spPr>
          <a:xfrm>
            <a:off x="2549430" y="2423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214_1#2b2051b7a?sp=1&amp;pid=37da8532c&amp;color=0,0,0&amp;vtp=1&amp;bt=1&amp;bbb=1&amp;zzd= 4"/>
          <p:cNvSpPr/>
          <p:nvPr/>
        </p:nvSpPr>
        <p:spPr>
          <a:xfrm>
            <a:off x="2905030" y="3071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B_6_BD.214_1#2b2051b7a?sp=1&amp;pid=37da8532c&amp;color=0,0,0&amp;vtp=1&amp;bt=1&amp;bbb=1&amp;zzd= 5"/>
          <p:cNvSpPr/>
          <p:nvPr/>
        </p:nvSpPr>
        <p:spPr>
          <a:xfrm>
            <a:off x="3260630" y="3719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B_6_BD.214_1#2b2051b7a?sp=1&amp;pid=37da8532c&amp;color=0,0,0&amp;vtp=1&amp;bt=1&amp;bbb=1&amp;zzd= 6"/>
          <p:cNvSpPr/>
          <p:nvPr/>
        </p:nvSpPr>
        <p:spPr>
          <a:xfrm>
            <a:off x="1127030" y="4366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B_6_BD.214_1#2b2051b7a?sp=1&amp;pid=37da8532c&amp;color=0,0,0&amp;vtp=1&amp;bt=1&amp;bbb=1&amp;zzd= 7"/>
          <p:cNvSpPr/>
          <p:nvPr/>
        </p:nvSpPr>
        <p:spPr>
          <a:xfrm>
            <a:off x="2905030" y="502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1_1#7ee063d2d?sp=1&amp;pid=37da8532c&amp;color=0,0,0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（7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①争宠而心害其能(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>
              <a:solidFill>
                <a:prstClr val="black"/>
              </a:solidFill>
            </a:endParaRPr>
          </a:p>
          <a:p>
            <a:pPr lvl="0" latinLnBrk="1">
              <a:lnSpc>
                <a:spcPts val="51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②邪曲之害公也(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B_6_AN.222_1#7ee063d2d.bracket?pid=37da8532c&amp;color=0,0,0&amp;vpa=166&amp;vtp=1&amp;bbb=1"/>
          <p:cNvSpPr/>
          <p:nvPr/>
        </p:nvSpPr>
        <p:spPr>
          <a:xfrm>
            <a:off x="3594766" y="11233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动词，嫉妒</a:t>
            </a:r>
            <a:endParaRPr lang="en-US" altLang="zh-CN" sz="2800" dirty="0"/>
          </a:p>
        </p:txBody>
      </p:sp>
      <p:sp>
        <p:nvSpPr>
          <p:cNvPr id="6" name="QB_6_AN.223_1#7ee063d2d.bracket?pid=37da8532c&amp;color=0,0,0&amp;vpa=167&amp;vtp=1&amp;bbb=1"/>
          <p:cNvSpPr/>
          <p:nvPr/>
        </p:nvSpPr>
        <p:spPr>
          <a:xfrm>
            <a:off x="3239166" y="1771020"/>
            <a:ext cx="204470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动词，损害</a:t>
            </a:r>
            <a:endParaRPr lang="en-US" altLang="zh-CN" sz="2800" dirty="0"/>
          </a:p>
        </p:txBody>
      </p:sp>
      <p:sp>
        <p:nvSpPr>
          <p:cNvPr id="7" name="QB_6_BD.221_1#7ee063d2d?sp=1&amp;pid=37da8532c&amp;color=0,0,0&amp;vtp=1&amp;bt=1&amp;bbb=1&amp;zzd= 2"/>
          <p:cNvSpPr/>
          <p:nvPr/>
        </p:nvSpPr>
        <p:spPr>
          <a:xfrm>
            <a:off x="2549430" y="177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6_BD.221_1#7ee063d2d?sp=1&amp;pid=37da8532c&amp;color=0,0,0&amp;vtp=1&amp;bt=1&amp;bbb=1&amp;zzd= 3"/>
          <p:cNvSpPr/>
          <p:nvPr/>
        </p:nvSpPr>
        <p:spPr>
          <a:xfrm>
            <a:off x="2193830" y="2436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24_1#2a2b1ea8f?pid=5ffb24e0b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词类活用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请指出加点词语的活用类型并解释词语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225_1#76d2a6e66?pid=2a2b1ea8f&amp;color=0,0,0&amp;vtp=1&amp;bbb=1"/>
          <p:cNvSpPr/>
          <p:nvPr/>
        </p:nvSpPr>
        <p:spPr>
          <a:xfrm>
            <a:off x="612648" y="10852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然皆祖屈原之从容辞令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4" name="QB_6_AN.226_1#76d2a6e66.blank?pid=2a2b1ea8f&amp;color=0,0,0&amp;vpa=168&amp;vtp=1&amp;bbb=1"/>
          <p:cNvSpPr/>
          <p:nvPr/>
        </p:nvSpPr>
        <p:spPr>
          <a:xfrm>
            <a:off x="1334166" y="1702451"/>
            <a:ext cx="45450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名词作动词，效法，继承。</a:t>
            </a:r>
            <a:endParaRPr lang="en-US" altLang="zh-CN" sz="2800" dirty="0"/>
          </a:p>
        </p:txBody>
      </p:sp>
      <p:sp>
        <p:nvSpPr>
          <p:cNvPr id="5" name="QO_6_BD.227_1#6c2cfedd5?pid=2a2b1ea8f&amp;color=0,0,0&amp;vtp=1&amp;bbb=1"/>
          <p:cNvSpPr/>
          <p:nvPr/>
        </p:nvSpPr>
        <p:spPr>
          <a:xfrm>
            <a:off x="612648" y="243143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内惑于郑袖，外欺于张仪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6" name="QO_6_AN.228_1#6c2cfedd5?pid=2a2b1ea8f&amp;color=0,0,0&amp;vtp=1&amp;bbb=1"/>
          <p:cNvSpPr/>
          <p:nvPr/>
        </p:nvSpPr>
        <p:spPr>
          <a:xfrm>
            <a:off x="612648" y="3777631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名词作状语，在内；名词作状语，在外。</a:t>
            </a:r>
            <a:endParaRPr lang="en-US" altLang="zh-CN" sz="2800" dirty="0"/>
          </a:p>
        </p:txBody>
      </p:sp>
      <p:sp>
        <p:nvSpPr>
          <p:cNvPr id="7" name="QB_6_BD.229_1#5d08bfea0?pid=2a2b1ea8f&amp;color=0,0,0&amp;vtp=1&amp;bbb=1"/>
          <p:cNvSpPr/>
          <p:nvPr/>
        </p:nvSpPr>
        <p:spPr>
          <a:xfrm>
            <a:off x="612648" y="4389708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蝉蜕于浊秽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8" name="QB_6_AN.230_1#5d08bfea0.blank?pid=2a2b1ea8f&amp;color=0,0,0&amp;vpa=169&amp;vtp=1&amp;bbb=1"/>
          <p:cNvSpPr/>
          <p:nvPr/>
        </p:nvSpPr>
        <p:spPr>
          <a:xfrm>
            <a:off x="1511967" y="5006928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名词作状语，像蝉一样。</a:t>
            </a:r>
            <a:endParaRPr lang="en-US" altLang="zh-CN" sz="2800" dirty="0"/>
          </a:p>
        </p:txBody>
      </p:sp>
      <p:sp>
        <p:nvSpPr>
          <p:cNvPr id="9" name="QB_6_BD.225_1#76d2a6e66?pid=2a2b1ea8f&amp;color=0,0,0&amp;vtp=1&amp;bbb=1&amp;zzd= 1"/>
          <p:cNvSpPr/>
          <p:nvPr/>
        </p:nvSpPr>
        <p:spPr>
          <a:xfrm>
            <a:off x="1838230" y="17456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O_6_BD.227_1#6c2cfedd5?pid=2a2b1ea8f&amp;color=0,0,0&amp;vtp=1&amp;bbb=1&amp;zzd= 1"/>
          <p:cNvSpPr/>
          <p:nvPr/>
        </p:nvSpPr>
        <p:spPr>
          <a:xfrm>
            <a:off x="1127030" y="3091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O_6_BD.227_1#6c2cfedd5?pid=2a2b1ea8f&amp;color=0,0,0&amp;vtp=1&amp;bbb=1&amp;zzd= 1"/>
          <p:cNvSpPr/>
          <p:nvPr/>
        </p:nvSpPr>
        <p:spPr>
          <a:xfrm>
            <a:off x="3260630" y="3091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229_1#5d08bfea0?pid=2a2b1ea8f&amp;color=0,0,0&amp;vtp=1&amp;bbb=1&amp;zzd= 1"/>
          <p:cNvSpPr/>
          <p:nvPr/>
        </p:nvSpPr>
        <p:spPr>
          <a:xfrm>
            <a:off x="1127030" y="50501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1_1#f2326440b?pid=2a2b1ea8f&amp;color=0,0,0&amp;vtp=1&amp;bt=1&amp;bbb=1"/>
          <p:cNvSpPr/>
          <p:nvPr/>
        </p:nvSpPr>
        <p:spPr>
          <a:xfrm>
            <a:off x="612648" y="468000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谗谄之蔽明也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3" name="QB_6_AN.232_1#f2326440b.blank?pid=2a2b1ea8f&amp;color=0,0,0&amp;vpa=170&amp;vtp=1&amp;bbb=1"/>
          <p:cNvSpPr/>
          <p:nvPr/>
        </p:nvSpPr>
        <p:spPr>
          <a:xfrm>
            <a:off x="1499267" y="1085220"/>
            <a:ext cx="7045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动词作名词，说人坏话、奉承献媚的小人。</a:t>
            </a:r>
            <a:endParaRPr lang="en-US" altLang="zh-CN" sz="2800" dirty="0"/>
          </a:p>
        </p:txBody>
      </p:sp>
      <p:sp>
        <p:nvSpPr>
          <p:cNvPr id="4" name="QB_6_BD.233_1#35cd05605?pid=2a2b1ea8f&amp;color=0,0,0&amp;vtp=1&amp;bbb=1"/>
          <p:cNvSpPr/>
          <p:nvPr/>
        </p:nvSpPr>
        <p:spPr>
          <a:xfrm>
            <a:off x="612648" y="18066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悲其志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5" name="QB_6_AN.234_1#35cd05605.blank?pid=2a2b1ea8f&amp;color=0,0,0&amp;vpa=171&amp;vtp=1&amp;bbb=1"/>
          <p:cNvSpPr/>
          <p:nvPr/>
        </p:nvSpPr>
        <p:spPr>
          <a:xfrm>
            <a:off x="1499267" y="2423874"/>
            <a:ext cx="56165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动词的为动用法，为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而悲伤。</a:t>
            </a:r>
            <a:endParaRPr lang="en-US" altLang="zh-CN" sz="2800" dirty="0"/>
          </a:p>
        </p:txBody>
      </p:sp>
      <p:sp>
        <p:nvSpPr>
          <p:cNvPr id="6" name="QB_6_BD.235_1#55712267b?pid=2a2b1ea8f&amp;color=0,0,0&amp;vtp=1&amp;bbb=1"/>
          <p:cNvSpPr/>
          <p:nvPr/>
        </p:nvSpPr>
        <p:spPr>
          <a:xfrm>
            <a:off x="612648" y="3152854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卒使上官大夫短屈原于顷襄王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7" name="QB_6_AN.236_1#55712267b.blank?pid=2a2b1ea8f&amp;color=0,0,0&amp;vpa=172&amp;vtp=1&amp;bbb=1"/>
          <p:cNvSpPr/>
          <p:nvPr/>
        </p:nvSpPr>
        <p:spPr>
          <a:xfrm>
            <a:off x="1511967" y="3770074"/>
            <a:ext cx="38306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形容词作动词，诋毁。</a:t>
            </a:r>
            <a:endParaRPr lang="en-US" altLang="zh-CN" sz="2800" dirty="0"/>
          </a:p>
        </p:txBody>
      </p:sp>
      <p:sp>
        <p:nvSpPr>
          <p:cNvPr id="8" name="QB_6_BD.231_1#f2326440b?pid=2a2b1ea8f&amp;color=0,0,0&amp;vtp=1&amp;bt=1&amp;bbb=1&amp;zzd= 1"/>
          <p:cNvSpPr/>
          <p:nvPr/>
        </p:nvSpPr>
        <p:spPr>
          <a:xfrm>
            <a:off x="11270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231_1#f2326440b?pid=2a2b1ea8f&amp;color=0,0,0&amp;vtp=1&amp;bt=1&amp;bbb=1&amp;zzd= 1"/>
          <p:cNvSpPr/>
          <p:nvPr/>
        </p:nvSpPr>
        <p:spPr>
          <a:xfrm>
            <a:off x="1482630" y="1128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6_BD.233_1#35cd05605?pid=2a2b1ea8f&amp;color=0,0,0&amp;vtp=1&amp;bbb=1&amp;zzd= 1"/>
          <p:cNvSpPr/>
          <p:nvPr/>
        </p:nvSpPr>
        <p:spPr>
          <a:xfrm>
            <a:off x="1127030" y="24670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B_6_BD.235_1#55712267b?pid=2a2b1ea8f&amp;color=0,0,0&amp;vtp=1&amp;bbb=1&amp;zzd= 1"/>
          <p:cNvSpPr/>
          <p:nvPr/>
        </p:nvSpPr>
        <p:spPr>
          <a:xfrm>
            <a:off x="3260630" y="3813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95c900fa?htil=1&amp;pid=d7803fbd4&amp;color=0,0,0&amp;vtp=1&amp;bbb=1&amp;hb=1&amp;hs=1"/>
          <p:cNvSpPr/>
          <p:nvPr/>
        </p:nvSpPr>
        <p:spPr>
          <a:xfrm>
            <a:off x="611994" y="468000"/>
            <a:ext cx="10968012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颛顼历以十月为岁首的习惯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，而改为以正月为岁首，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一直沿用至今。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他继承其父遗志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，著《太史公书》（即《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史记》），后因替降于匈奴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的李陵辩解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，下狱受宫刑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，出狱后任中书令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，发愤著书，完成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《史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》，创立了“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纪传体” 体例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代表作品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：《史记》《悲士不遇赋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》《报任安书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7_1#794b47dcc?pid=5ffb24e0b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文言句式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请指出并解释句式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再翻译句子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238_1#7abed6309?pid=794b47dcc&amp;color=0,0,0&amp;vtp=1&amp;bbb=1"/>
          <p:cNvSpPr/>
          <p:nvPr/>
        </p:nvSpPr>
        <p:spPr>
          <a:xfrm>
            <a:off x="612648" y="10852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秦，虎狼之国。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4" name="QB_6_AN.239_1#7abed6309.blank?pid=794b47dcc&amp;color=0,0,0&amp;vpa=173&amp;vtp=1&amp;bbb=1"/>
          <p:cNvSpPr/>
          <p:nvPr/>
        </p:nvSpPr>
        <p:spPr>
          <a:xfrm>
            <a:off x="1867567" y="1702451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判断句，语意上表判断。</a:t>
            </a:r>
            <a:endParaRPr lang="en-US" altLang="zh-CN" sz="2800" dirty="0"/>
          </a:p>
        </p:txBody>
      </p:sp>
      <p:sp>
        <p:nvSpPr>
          <p:cNvPr id="5" name="QB_6_AN.240_1#7abed6309.blank?pid=794b47dcc&amp;color=0,0,0&amp;vpa=174&amp;vtp=1&amp;bbb=1"/>
          <p:cNvSpPr/>
          <p:nvPr/>
        </p:nvSpPr>
        <p:spPr>
          <a:xfrm>
            <a:off x="1867567" y="2350151"/>
            <a:ext cx="41878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秦国是虎狼一样的国家。</a:t>
            </a:r>
            <a:endParaRPr lang="en-US" altLang="zh-CN" sz="2800" dirty="0"/>
          </a:p>
        </p:txBody>
      </p:sp>
      <p:sp>
        <p:nvSpPr>
          <p:cNvPr id="6" name="QB_6_BD.241_1#fef1b952e?pid=794b47dcc&amp;color=0,0,0&amp;vtp=1&amp;bbb=1"/>
          <p:cNvSpPr/>
          <p:nvPr/>
        </p:nvSpPr>
        <p:spPr>
          <a:xfrm>
            <a:off x="612648" y="3066431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“离骚”者，犹离忧也。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7" name="QB_6_AN.242_1#fef1b952e.blank?pid=794b47dcc&amp;color=0,0,0&amp;vpa=175&amp;vtp=1&amp;bbb=1"/>
          <p:cNvSpPr/>
          <p:nvPr/>
        </p:nvSpPr>
        <p:spPr>
          <a:xfrm>
            <a:off x="1854867" y="3683651"/>
            <a:ext cx="59721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判断句，“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者，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也”表判断。</a:t>
            </a:r>
            <a:endParaRPr lang="en-US" altLang="zh-CN" sz="2800" dirty="0"/>
          </a:p>
        </p:txBody>
      </p:sp>
      <p:sp>
        <p:nvSpPr>
          <p:cNvPr id="8" name="QB_6_AN.243_1#fef1b952e.blank?pid=794b47dcc&amp;color=0,0,0&amp;vpa=176&amp;vtp=1&amp;bbb=1"/>
          <p:cNvSpPr/>
          <p:nvPr/>
        </p:nvSpPr>
        <p:spPr>
          <a:xfrm>
            <a:off x="1854867" y="4331351"/>
            <a:ext cx="59705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“离骚”，相当于“遭遇忧患”的意思。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4_1#f3ccf27c9?pid=794b47dcc&amp;color=0,0,0&amp;vtp=1&amp;bt=1&amp;bbb=1"/>
          <p:cNvSpPr/>
          <p:nvPr/>
        </p:nvSpPr>
        <p:spPr>
          <a:xfrm>
            <a:off x="612648" y="468000"/>
            <a:ext cx="1096365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信而见疑，忠而被谤。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</p:txBody>
      </p:sp>
      <p:sp>
        <p:nvSpPr>
          <p:cNvPr id="3" name="QB_6_AN.245_1#f3ccf27c9.blank?pid=794b47dcc&amp;color=0,0,0&amp;vpa=177&amp;vtp=1&amp;bbb=1"/>
          <p:cNvSpPr/>
          <p:nvPr/>
        </p:nvSpPr>
        <p:spPr>
          <a:xfrm>
            <a:off x="1867567" y="1051692"/>
            <a:ext cx="454183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被动句，“见”“被”表被动。</a:t>
            </a:r>
            <a:endParaRPr lang="en-US" altLang="zh-CN" sz="2800" dirty="0"/>
          </a:p>
        </p:txBody>
      </p:sp>
      <p:sp>
        <p:nvSpPr>
          <p:cNvPr id="4" name="QB_6_AN.246_1#f3ccf27c9.blank?pid=794b47dcc&amp;color=0,0,0&amp;vpa=178&amp;vtp=1&amp;bbb=1"/>
          <p:cNvSpPr/>
          <p:nvPr/>
        </p:nvSpPr>
        <p:spPr>
          <a:xfrm>
            <a:off x="1854867" y="1661292"/>
            <a:ext cx="668813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诚实不欺却被怀疑，忠贞不贰却被毁谤。</a:t>
            </a:r>
            <a:endParaRPr lang="en-US" altLang="zh-CN" sz="2800" dirty="0"/>
          </a:p>
        </p:txBody>
      </p:sp>
      <p:sp>
        <p:nvSpPr>
          <p:cNvPr id="5" name="QB_6_BD.247_1#b5a27956d?pid=794b47dcc&amp;color=0,0,0&amp;vtp=1&amp;bbb=1"/>
          <p:cNvSpPr/>
          <p:nvPr/>
        </p:nvSpPr>
        <p:spPr>
          <a:xfrm>
            <a:off x="612648" y="2314654"/>
            <a:ext cx="1096365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方正之不容也。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6" name="QB_6_AN.248_1#b5a27956d.blank?pid=794b47dcc&amp;color=0,0,0&amp;vpa=179&amp;vtp=1&amp;bbb=1"/>
          <p:cNvSpPr/>
          <p:nvPr/>
        </p:nvSpPr>
        <p:spPr>
          <a:xfrm>
            <a:off x="1867567" y="2898346"/>
            <a:ext cx="5257800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无标志被动句，“容”，被容纳。</a:t>
            </a:r>
            <a:endParaRPr lang="en-US" altLang="zh-CN" sz="2800" dirty="0"/>
          </a:p>
        </p:txBody>
      </p:sp>
      <p:sp>
        <p:nvSpPr>
          <p:cNvPr id="7" name="QB_6_AN.249_1#b5a27956d.blank?pid=794b47dcc&amp;color=0,0,0&amp;vpa=180&amp;vtp=1&amp;bbb=1"/>
          <p:cNvSpPr/>
          <p:nvPr/>
        </p:nvSpPr>
        <p:spPr>
          <a:xfrm>
            <a:off x="1854867" y="3507946"/>
            <a:ext cx="6330950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端方正直的人不为（昏君馋臣）所容。</a:t>
            </a:r>
            <a:endParaRPr lang="en-US" altLang="zh-CN" sz="2800" dirty="0"/>
          </a:p>
        </p:txBody>
      </p:sp>
      <p:sp>
        <p:nvSpPr>
          <p:cNvPr id="8" name="QB_6_BD.250_1#3a7a8e475?pid=794b47dcc&amp;color=0,0,0&amp;vtp=1&amp;bbb=1"/>
          <p:cNvSpPr/>
          <p:nvPr/>
        </p:nvSpPr>
        <p:spPr>
          <a:xfrm>
            <a:off x="612648" y="4168854"/>
            <a:ext cx="10963656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莫不欲求忠以自为，举贤以自佐。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endParaRPr lang="en-US" altLang="zh-CN" sz="2800" dirty="0"/>
          </a:p>
        </p:txBody>
      </p:sp>
      <p:sp>
        <p:nvSpPr>
          <p:cNvPr id="9" name="QB_6_AN.251_1#3a7a8e475.blank?pid=794b47dcc&amp;color=0,0,0&amp;vpa=181&amp;vtp=1&amp;bbb=1"/>
          <p:cNvSpPr/>
          <p:nvPr/>
        </p:nvSpPr>
        <p:spPr>
          <a:xfrm>
            <a:off x="1854867" y="4752546"/>
            <a:ext cx="7753350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宾语前置句，“自为”“自佐”应为“为自”“佐自”。</a:t>
            </a:r>
            <a:endParaRPr lang="en-US" altLang="zh-CN" sz="2800" dirty="0"/>
          </a:p>
        </p:txBody>
      </p:sp>
      <p:sp>
        <p:nvSpPr>
          <p:cNvPr id="10" name="QB_6_AN.252_1#3a7a8e475.blank?pid=794b47dcc&amp;color=0,0,0&amp;vpa=182&amp;vtp=1&amp;bbb=1"/>
          <p:cNvSpPr/>
          <p:nvPr/>
        </p:nvSpPr>
        <p:spPr>
          <a:xfrm>
            <a:off x="1854867" y="5362146"/>
            <a:ext cx="9188450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没有不想求得忠臣来帮助自己，选拔贤才来辅佐自己的。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3_1#27d510ebb?pid=794b47dcc&amp;color=0,0,0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屈原至于江滨，被发行吟泽畔。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spc="-50" dirty="0"/>
          </a:p>
        </p:txBody>
      </p:sp>
      <p:sp>
        <p:nvSpPr>
          <p:cNvPr id="3" name="QB_6_AN.254_1#27d510ebb.blank?pid=794b47dcc&amp;color=0,0,0&amp;vpa=183&amp;vtp=1&amp;bbb=1"/>
          <p:cNvSpPr/>
          <p:nvPr/>
        </p:nvSpPr>
        <p:spPr>
          <a:xfrm>
            <a:off x="1854867" y="1085220"/>
            <a:ext cx="84724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状语后置句、省略句，应为“（于）泽畔被发行吟”。</a:t>
            </a:r>
            <a:endParaRPr lang="en-US" altLang="zh-CN" sz="2800" dirty="0"/>
          </a:p>
        </p:txBody>
      </p:sp>
      <p:sp>
        <p:nvSpPr>
          <p:cNvPr id="4" name="QB_6_AN.255_1#27d510ebb.blank?pid=794b47dcc&amp;color=0,0,0&amp;vpa=184&amp;vtp=1&amp;bbb=1"/>
          <p:cNvSpPr/>
          <p:nvPr/>
        </p:nvSpPr>
        <p:spPr>
          <a:xfrm>
            <a:off x="1769142" y="1732920"/>
            <a:ext cx="97250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屈原到了江边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，披散着头发，（在）水边一面走一面吟咏着。</a:t>
            </a:r>
            <a:endParaRPr lang="en-US" altLang="zh-CN" sz="2800" spc="-50" dirty="0"/>
          </a:p>
        </p:txBody>
      </p:sp>
      <p:sp>
        <p:nvSpPr>
          <p:cNvPr id="5" name="QB_6_BD.256_1#082a4b82e?pid=794b47dcc&amp;color=0,0,0&amp;vtp=1&amp;bbb=1"/>
          <p:cNvSpPr/>
          <p:nvPr/>
        </p:nvSpPr>
        <p:spPr>
          <a:xfrm>
            <a:off x="612648" y="24416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明于治乱，娴于辞令。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6" name="QB_6_AN.257_1#082a4b82e.blank?pid=794b47dcc&amp;color=0,0,0&amp;vpa=185&amp;vtp=1&amp;bbb=1"/>
          <p:cNvSpPr/>
          <p:nvPr/>
        </p:nvSpPr>
        <p:spPr>
          <a:xfrm>
            <a:off x="1854867" y="3058874"/>
            <a:ext cx="7043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状语后置句，应为“于治乱明，于辞令娴”。</a:t>
            </a:r>
            <a:endParaRPr lang="en-US" altLang="zh-CN" sz="2800" dirty="0"/>
          </a:p>
        </p:txBody>
      </p:sp>
      <p:sp>
        <p:nvSpPr>
          <p:cNvPr id="7" name="QB_6_AN.258_1#082a4b82e.blank?pid=794b47dcc&amp;color=0,0,0&amp;vpa=186&amp;vtp=1&amp;bbb=1"/>
          <p:cNvSpPr/>
          <p:nvPr/>
        </p:nvSpPr>
        <p:spPr>
          <a:xfrm>
            <a:off x="1854867" y="3706574"/>
            <a:ext cx="70453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明晓国家治乱（的道理），擅长外交辞令。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9_1#3cc4623de?pid=794b47dcc&amp;color=0,0,0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人又谁能以身之察察，受物之汶汶者乎？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</a:t>
            </a:r>
            <a:endParaRPr lang="en-US" altLang="zh-CN" sz="2800" spc="-50" dirty="0"/>
          </a:p>
        </p:txBody>
      </p:sp>
      <p:sp>
        <p:nvSpPr>
          <p:cNvPr id="3" name="QB_6_AN.260_1#3cc4623de.blank?pid=794b47dcc&amp;color=0,0,0&amp;vpa=187&amp;vtp=1&amp;bbb=1"/>
          <p:cNvSpPr/>
          <p:nvPr/>
        </p:nvSpPr>
        <p:spPr>
          <a:xfrm>
            <a:off x="1854867" y="1085220"/>
            <a:ext cx="77581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定语后置句，应为“以察察之身，受汶汶之物”。</a:t>
            </a:r>
            <a:endParaRPr lang="en-US" altLang="zh-CN" sz="2800" dirty="0"/>
          </a:p>
        </p:txBody>
      </p:sp>
      <p:sp>
        <p:nvSpPr>
          <p:cNvPr id="4" name="QB_6_AN.261_1#3cc4623de.blank?pid=794b47dcc&amp;color=0,0,0&amp;vpa=188&amp;vtp=1&amp;bbb=1"/>
          <p:cNvSpPr/>
          <p:nvPr/>
        </p:nvSpPr>
        <p:spPr>
          <a:xfrm>
            <a:off x="1769142" y="1732920"/>
            <a:ext cx="97250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作为一个人</a:t>
            </a: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，又有谁愿意让洁净的自己，蒙受浑浊的外物呢？</a:t>
            </a:r>
            <a:endParaRPr lang="en-US" altLang="zh-CN" sz="2800" spc="-50" dirty="0"/>
          </a:p>
        </p:txBody>
      </p:sp>
      <p:sp>
        <p:nvSpPr>
          <p:cNvPr id="5" name="QB_6_BD.262_1#c02af7ef4?pid=794b47dcc&amp;color=0,0,0&amp;vtp=1&amp;bbb=1"/>
          <p:cNvSpPr/>
          <p:nvPr/>
        </p:nvSpPr>
        <p:spPr>
          <a:xfrm>
            <a:off x="612648" y="2441654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奈何绝秦欢？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6" name="QB_6_AN.263_1#c02af7ef4.blank?pid=794b47dcc&amp;color=0,0,0&amp;vpa=189&amp;vtp=1&amp;bbb=1"/>
          <p:cNvSpPr/>
          <p:nvPr/>
        </p:nvSpPr>
        <p:spPr>
          <a:xfrm>
            <a:off x="1854867" y="3058874"/>
            <a:ext cx="70421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固定句式“奈何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”，译为“为什么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7" name="QB_6_AN.264_1#c02af7ef4.blank?pid=794b47dcc&amp;color=0,0,0&amp;vpa=190&amp;vtp=1&amp;bbb=1"/>
          <p:cNvSpPr/>
          <p:nvPr/>
        </p:nvSpPr>
        <p:spPr>
          <a:xfrm>
            <a:off x="1854867" y="3706574"/>
            <a:ext cx="59737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为什么要断绝与秦国的友好关系呢？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5_1#545887fdf?pid=794b47dcc&amp;color=0,0,0&amp;vtp=1&amp;bt=1&amp;bbb=1"/>
          <p:cNvSpPr/>
          <p:nvPr/>
        </p:nvSpPr>
        <p:spPr>
          <a:xfrm>
            <a:off x="612648" y="468000"/>
            <a:ext cx="10963656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又安能以晧晧之白，而蒙世俗之温蠖乎？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句式：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译文：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endParaRPr lang="en-US" altLang="zh-CN" sz="2800" dirty="0"/>
          </a:p>
        </p:txBody>
      </p:sp>
      <p:sp>
        <p:nvSpPr>
          <p:cNvPr id="3" name="QB_6_AN.266_1#545887fdf.blank?pid=794b47dcc&amp;color=0,0,0&amp;vpa=191&amp;vtp=1&amp;bbb=1"/>
          <p:cNvSpPr/>
          <p:nvPr/>
        </p:nvSpPr>
        <p:spPr>
          <a:xfrm>
            <a:off x="1854867" y="1085220"/>
            <a:ext cx="70421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固定句式“安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乎”，译为“哪能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呢”。</a:t>
            </a:r>
            <a:endParaRPr lang="en-US" altLang="zh-CN" sz="2800" dirty="0"/>
          </a:p>
        </p:txBody>
      </p:sp>
      <p:sp>
        <p:nvSpPr>
          <p:cNvPr id="4" name="QB_6_AN.267_1#545887fdf.blank?pid=794b47dcc&amp;color=0,0,0&amp;vpa=192&amp;vtp=1&amp;bbb=1"/>
          <p:cNvSpPr/>
          <p:nvPr/>
        </p:nvSpPr>
        <p:spPr>
          <a:xfrm>
            <a:off x="1854867" y="1732920"/>
            <a:ext cx="8831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又哪能拿自己高尚纯洁的品德，去蒙受世俗的尘垢呢？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68_1#15d28801b?sp=1&amp;pid=5ffb24e0b&amp;color=0,0,0&amp;vtp=1&amp;bt=1&amp;bbb=1&amp;hb=1"/>
          <p:cNvSpPr/>
          <p:nvPr/>
        </p:nvSpPr>
        <p:spPr>
          <a:xfrm>
            <a:off x="612648" y="468000"/>
            <a:ext cx="10963656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积累成语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请根据词义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在横线上填写恰当的成语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知识广博，长于记忆。闻，学识。志，记。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随着波浪起伏，跟着流水漂荡，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比喻自己没有主见，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随着潮流走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比喻保持高洁美好的节操志向。瑾、瑜，都是美玉。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形容洁身自好，不为恶俗所左右。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茫然若有所失。</a:t>
            </a:r>
            <a:endParaRPr lang="en-US" altLang="zh-CN" sz="2800" dirty="0"/>
          </a:p>
        </p:txBody>
      </p:sp>
      <p:sp>
        <p:nvSpPr>
          <p:cNvPr id="3" name="QB_5_AN.269_1#15d28801b.blank?pid=5ffb24e0b&amp;color=0,0,0&amp;vpa=193&amp;vtp=1&amp;bbb=1"/>
          <p:cNvSpPr/>
          <p:nvPr/>
        </p:nvSpPr>
        <p:spPr>
          <a:xfrm>
            <a:off x="978566" y="10852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博闻强志</a:t>
            </a:r>
            <a:endParaRPr lang="en-US" altLang="zh-CN" sz="2800" dirty="0"/>
          </a:p>
        </p:txBody>
      </p:sp>
      <p:sp>
        <p:nvSpPr>
          <p:cNvPr id="4" name="QB_5_AN.270_1#15d28801b.blank?pid=5ffb24e0b&amp;color=0,0,0&amp;vpa=194&amp;vtp=1&amp;bbb=1"/>
          <p:cNvSpPr/>
          <p:nvPr/>
        </p:nvSpPr>
        <p:spPr>
          <a:xfrm>
            <a:off x="978566" y="17329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随波逐流</a:t>
            </a:r>
            <a:endParaRPr lang="en-US" altLang="zh-CN" sz="2800" dirty="0"/>
          </a:p>
        </p:txBody>
      </p:sp>
      <p:sp>
        <p:nvSpPr>
          <p:cNvPr id="5" name="QB_5_AN.271_1#15d28801b.blank?pid=5ffb24e0b&amp;color=0,0,0&amp;vpa=195&amp;vtp=1&amp;bbb=1"/>
          <p:cNvSpPr/>
          <p:nvPr/>
        </p:nvSpPr>
        <p:spPr>
          <a:xfrm>
            <a:off x="978566" y="30283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怀瑾握瑜</a:t>
            </a:r>
            <a:endParaRPr lang="en-US" altLang="zh-CN" sz="2800" dirty="0"/>
          </a:p>
        </p:txBody>
      </p:sp>
      <p:sp>
        <p:nvSpPr>
          <p:cNvPr id="6" name="QB_5_AN.272_1#15d28801b.blank?pid=5ffb24e0b&amp;color=0,0,0&amp;vpa=196&amp;vtp=1&amp;bbb=1"/>
          <p:cNvSpPr/>
          <p:nvPr/>
        </p:nvSpPr>
        <p:spPr>
          <a:xfrm>
            <a:off x="978566" y="36760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泥而不滓</a:t>
            </a:r>
            <a:endParaRPr lang="en-US" altLang="zh-CN" sz="2800" dirty="0"/>
          </a:p>
        </p:txBody>
      </p:sp>
      <p:sp>
        <p:nvSpPr>
          <p:cNvPr id="7" name="QB_5_AN.273_1#15d28801b.blank?pid=5ffb24e0b&amp;color=0,0,0&amp;vpa=197&amp;vtp=1&amp;bbb=1"/>
          <p:cNvSpPr/>
          <p:nvPr/>
        </p:nvSpPr>
        <p:spPr>
          <a:xfrm>
            <a:off x="978566" y="4323720"/>
            <a:ext cx="168751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爽然自失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74_1#0f9e4e734?pid=5ffb24e0b&amp;color=0,0,0&amp;vtp=1&amp;bt=1&amp;bbb=1"/>
          <p:cNvSpPr/>
          <p:nvPr/>
        </p:nvSpPr>
        <p:spPr>
          <a:xfrm>
            <a:off x="612648" y="468000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古代文化常识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判断正误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T_6_BD.275_1#aa0471094?pid=0f9e4e734&amp;color=0,0,0&amp;vtp=1&amp;bbb=1"/>
          <p:cNvSpPr/>
          <p:nvPr/>
        </p:nvSpPr>
        <p:spPr>
          <a:xfrm>
            <a:off x="612648" y="1085231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左徒，楚国官名，职位仅次于令尹，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主要职责是管理军事。(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T_6_AN.276_1#aa0471094.bracket?pid=0f9e4e734&amp;color=0,0,0&amp;vpa=198&amp;vtp=1"/>
          <p:cNvSpPr/>
          <p:nvPr/>
        </p:nvSpPr>
        <p:spPr>
          <a:xfrm>
            <a:off x="10351167" y="1085231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6_AS.277_1#aa0471094?pid=0f9e4e734&amp;color=0,0,0&amp;vtp=1&amp;bbb=1&amp;hb=1"/>
          <p:cNvSpPr/>
          <p:nvPr/>
        </p:nvSpPr>
        <p:spPr>
          <a:xfrm>
            <a:off x="612648" y="1697308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“主要职责是管理军事”错误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，左徒的主要职责包括参与计议国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、发号施令、接待宾客等。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278_1#af93fb065?pid=0f9e4e734&amp;color=0,0,0&amp;vtp=1&amp;bt=1&amp;bbb=1"/>
          <p:cNvSpPr/>
          <p:nvPr/>
        </p:nvSpPr>
        <p:spPr>
          <a:xfrm>
            <a:off x="612648" y="466344"/>
            <a:ext cx="10963656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三闾大夫是负责祭祀的官职。(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T_6_AN.279_1#af93fb065.bracket?pid=0f9e4e734&amp;color=0,0,0&amp;vpa=199&amp;vtp=1"/>
          <p:cNvSpPr/>
          <p:nvPr/>
        </p:nvSpPr>
        <p:spPr>
          <a:xfrm>
            <a:off x="5728366" y="466344"/>
            <a:ext cx="6159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6_AS.280_1#af93fb065?pid=0f9e4e734&amp;color=0,0,0&amp;vtp=1&amp;bbb=1&amp;hb=1"/>
          <p:cNvSpPr/>
          <p:nvPr/>
        </p:nvSpPr>
        <p:spPr>
          <a:xfrm>
            <a:off x="612648" y="1084591"/>
            <a:ext cx="10963656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“是负责祭祀的官职”错误，“三闾大夫”是楚国官名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，管理楚国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、景、昭三姓宗族、谱牒等事，屈原曾担任此职。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281_1#6310f81b1?pid=0f9e4e734&amp;color=0,0,0&amp;vtp=1&amp;bt=1&amp;bbb=1&amp;hb=1"/>
          <p:cNvSpPr/>
          <p:nvPr/>
        </p:nvSpPr>
        <p:spPr>
          <a:xfrm>
            <a:off x="612648" y="468000"/>
            <a:ext cx="10963656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令尹是楚国在春秋战国时代的最高官衔，是掌握政治事务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、发号施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令的最高官员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，其执掌一国之国柄，身处上位，以率下民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，对内主持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，对外主持战争，总揽军政大权于一身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，相当于其他诸侯国的相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T_6_AN.282_1#6310f81b1.bracket?pid=0f9e4e734&amp;color=0,0,0&amp;vpa=200&amp;vtp=1"/>
          <p:cNvSpPr/>
          <p:nvPr/>
        </p:nvSpPr>
        <p:spPr>
          <a:xfrm>
            <a:off x="1537367" y="2418720"/>
            <a:ext cx="45402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6f3d5758.fixed?pid=3cdba1c44&amp;color=0,173,163&amp;vtp=1&amp;bbb=1"/>
          <p:cNvSpPr/>
          <p:nvPr/>
        </p:nvSpPr>
        <p:spPr>
          <a:xfrm>
            <a:off x="1618488" y="2660904"/>
            <a:ext cx="899769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文本联读·拓思维</a:t>
            </a:r>
            <a:endParaRPr lang="en-US" altLang="zh-CN" sz="4000" dirty="0"/>
          </a:p>
        </p:txBody>
      </p:sp>
      <p:sp>
        <p:nvSpPr>
          <p:cNvPr id="3" name="C_3#f6f3d5758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20338</Words>
  <Application>WPS 演示</Application>
  <PresentationFormat>宽屏</PresentationFormat>
  <Paragraphs>1441</Paragraphs>
  <Slides>115</Slides>
  <Notes>103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115</vt:i4>
      </vt:variant>
    </vt:vector>
  </HeadingPairs>
  <TitlesOfParts>
    <vt:vector size="129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Calibri</vt:lpstr>
      <vt:lpstr>Arial Unicode MS</vt:lpstr>
      <vt:lpstr>等线</vt:lpstr>
      <vt:lpstr>楷体</vt:lpstr>
      <vt:lpstr>方正粗等线简体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曲一线</cp:lastModifiedBy>
  <cp:revision>6</cp:revision>
  <dcterms:created xsi:type="dcterms:W3CDTF">2025-04-01T05:38:00Z</dcterms:created>
  <dcterms:modified xsi:type="dcterms:W3CDTF">2025-09-02T09:19:44Z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2B35384F59DA42BD96CDF5AA49AD911C_12</vt:lpwstr>
  </property>
  <property fmtid="{D5CDD505-2E9C-101B-9397-08002B2CF9AE}" pid="3" name="KSOProductBuildVer">
    <vt:lpwstr>2052-12.1.0.22529</vt:lpwstr>
  </property>
</Properties>
</file>